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67" r:id="rId5"/>
    <p:sldId id="4753" r:id="rId6"/>
    <p:sldId id="4751" r:id="rId7"/>
    <p:sldId id="4755" r:id="rId8"/>
    <p:sldId id="4754" r:id="rId9"/>
    <p:sldId id="4756" r:id="rId10"/>
    <p:sldId id="281" r:id="rId11"/>
    <p:sldId id="839" r:id="rId12"/>
    <p:sldId id="258" r:id="rId13"/>
    <p:sldId id="307" r:id="rId14"/>
    <p:sldId id="842" r:id="rId15"/>
    <p:sldId id="4757" r:id="rId16"/>
    <p:sldId id="843" r:id="rId17"/>
    <p:sldId id="4558" r:id="rId18"/>
    <p:sldId id="278" r:id="rId19"/>
    <p:sldId id="831" r:id="rId20"/>
    <p:sldId id="833" r:id="rId21"/>
    <p:sldId id="835" r:id="rId22"/>
    <p:sldId id="838" r:id="rId23"/>
    <p:sldId id="265" r:id="rId2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6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DE753C-32D0-4EDA-8AE8-42EE373C5478}" v="31" dt="2026-06-02T15:56:42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4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Hagey" userId="a99c22af-d8ac-4728-b641-d1b8294c6843" providerId="ADAL" clId="{5CD5F578-38F7-40B5-8981-D8440F95E390}"/>
    <pc:docChg chg="undo custSel addSld delSld modSld sldOrd">
      <pc:chgData name="Jason Hagey" userId="a99c22af-d8ac-4728-b641-d1b8294c6843" providerId="ADAL" clId="{5CD5F578-38F7-40B5-8981-D8440F95E390}" dt="2026-06-02T16:23:14.406" v="1565" actId="14100"/>
      <pc:docMkLst>
        <pc:docMk/>
      </pc:docMkLst>
      <pc:sldChg chg="add del">
        <pc:chgData name="Jason Hagey" userId="a99c22af-d8ac-4728-b641-d1b8294c6843" providerId="ADAL" clId="{5CD5F578-38F7-40B5-8981-D8440F95E390}" dt="2026-06-02T15:53:08.761" v="1299" actId="2696"/>
        <pc:sldMkLst>
          <pc:docMk/>
          <pc:sldMk cId="1515806711" sldId="257"/>
        </pc:sldMkLst>
      </pc:sldChg>
      <pc:sldChg chg="add">
        <pc:chgData name="Jason Hagey" userId="a99c22af-d8ac-4728-b641-d1b8294c6843" providerId="ADAL" clId="{5CD5F578-38F7-40B5-8981-D8440F95E390}" dt="2026-05-27T17:49:40.995" v="144"/>
        <pc:sldMkLst>
          <pc:docMk/>
          <pc:sldMk cId="217811509" sldId="258"/>
        </pc:sldMkLst>
      </pc:sldChg>
      <pc:sldChg chg="modSp mod">
        <pc:chgData name="Jason Hagey" userId="a99c22af-d8ac-4728-b641-d1b8294c6843" providerId="ADAL" clId="{5CD5F578-38F7-40B5-8981-D8440F95E390}" dt="2026-05-27T16:47:56.491" v="114" actId="14826"/>
        <pc:sldMkLst>
          <pc:docMk/>
          <pc:sldMk cId="1680709491" sldId="267"/>
        </pc:sldMkLst>
        <pc:spChg chg="mod">
          <ac:chgData name="Jason Hagey" userId="a99c22af-d8ac-4728-b641-d1b8294c6843" providerId="ADAL" clId="{5CD5F578-38F7-40B5-8981-D8440F95E390}" dt="2026-05-27T16:47:36.214" v="107" actId="20577"/>
          <ac:spMkLst>
            <pc:docMk/>
            <pc:sldMk cId="1680709491" sldId="267"/>
            <ac:spMk id="3" creationId="{00000000-0000-0000-0000-000000000000}"/>
          </ac:spMkLst>
        </pc:spChg>
        <pc:spChg chg="mod">
          <ac:chgData name="Jason Hagey" userId="a99c22af-d8ac-4728-b641-d1b8294c6843" providerId="ADAL" clId="{5CD5F578-38F7-40B5-8981-D8440F95E390}" dt="2026-05-27T16:47:41.350" v="113" actId="20577"/>
          <ac:spMkLst>
            <pc:docMk/>
            <pc:sldMk cId="1680709491" sldId="267"/>
            <ac:spMk id="4" creationId="{00000000-0000-0000-0000-000000000000}"/>
          </ac:spMkLst>
        </pc:spChg>
        <pc:spChg chg="mod">
          <ac:chgData name="Jason Hagey" userId="a99c22af-d8ac-4728-b641-d1b8294c6843" providerId="ADAL" clId="{5CD5F578-38F7-40B5-8981-D8440F95E390}" dt="2026-05-27T16:45:29.893" v="21" actId="20577"/>
          <ac:spMkLst>
            <pc:docMk/>
            <pc:sldMk cId="1680709491" sldId="267"/>
            <ac:spMk id="5" creationId="{00000000-0000-0000-0000-000000000000}"/>
          </ac:spMkLst>
        </pc:spChg>
        <pc:picChg chg="mod">
          <ac:chgData name="Jason Hagey" userId="a99c22af-d8ac-4728-b641-d1b8294c6843" providerId="ADAL" clId="{5CD5F578-38F7-40B5-8981-D8440F95E390}" dt="2026-05-27T16:47:56.491" v="114" actId="14826"/>
          <ac:picMkLst>
            <pc:docMk/>
            <pc:sldMk cId="1680709491" sldId="267"/>
            <ac:picMk id="8" creationId="{00000000-0000-0000-0000-000000000000}"/>
          </ac:picMkLst>
        </pc:picChg>
      </pc:sldChg>
      <pc:sldChg chg="add">
        <pc:chgData name="Jason Hagey" userId="a99c22af-d8ac-4728-b641-d1b8294c6843" providerId="ADAL" clId="{5CD5F578-38F7-40B5-8981-D8440F95E390}" dt="2026-06-02T15:51:36.648" v="1296"/>
        <pc:sldMkLst>
          <pc:docMk/>
          <pc:sldMk cId="777949220" sldId="281"/>
        </pc:sldMkLst>
      </pc:sldChg>
      <pc:sldChg chg="add">
        <pc:chgData name="Jason Hagey" userId="a99c22af-d8ac-4728-b641-d1b8294c6843" providerId="ADAL" clId="{5CD5F578-38F7-40B5-8981-D8440F95E390}" dt="2026-05-27T17:49:51.224" v="145"/>
        <pc:sldMkLst>
          <pc:docMk/>
          <pc:sldMk cId="3466492927" sldId="307"/>
        </pc:sldMkLst>
      </pc:sldChg>
      <pc:sldChg chg="del">
        <pc:chgData name="Jason Hagey" userId="a99c22af-d8ac-4728-b641-d1b8294c6843" providerId="ADAL" clId="{5CD5F578-38F7-40B5-8981-D8440F95E390}" dt="2026-06-02T15:57:08.258" v="1309" actId="2696"/>
        <pc:sldMkLst>
          <pc:docMk/>
          <pc:sldMk cId="536594918" sldId="832"/>
        </pc:sldMkLst>
      </pc:sldChg>
      <pc:sldChg chg="modSp mod">
        <pc:chgData name="Jason Hagey" userId="a99c22af-d8ac-4728-b641-d1b8294c6843" providerId="ADAL" clId="{5CD5F578-38F7-40B5-8981-D8440F95E390}" dt="2026-05-27T23:10:19.965" v="1273" actId="20577"/>
        <pc:sldMkLst>
          <pc:docMk/>
          <pc:sldMk cId="2709131376" sldId="835"/>
        </pc:sldMkLst>
        <pc:spChg chg="mod">
          <ac:chgData name="Jason Hagey" userId="a99c22af-d8ac-4728-b641-d1b8294c6843" providerId="ADAL" clId="{5CD5F578-38F7-40B5-8981-D8440F95E390}" dt="2026-05-27T23:10:19.965" v="1273" actId="20577"/>
          <ac:spMkLst>
            <pc:docMk/>
            <pc:sldMk cId="2709131376" sldId="835"/>
            <ac:spMk id="5" creationId="{AA689D08-FD92-FCE3-1A49-33D44D8739FD}"/>
          </ac:spMkLst>
        </pc:spChg>
      </pc:sldChg>
      <pc:sldChg chg="addSp delSp modSp mod">
        <pc:chgData name="Jason Hagey" userId="a99c22af-d8ac-4728-b641-d1b8294c6843" providerId="ADAL" clId="{5CD5F578-38F7-40B5-8981-D8440F95E390}" dt="2026-05-27T23:44:29.408" v="1285" actId="1076"/>
        <pc:sldMkLst>
          <pc:docMk/>
          <pc:sldMk cId="3825125451" sldId="838"/>
        </pc:sldMkLst>
        <pc:spChg chg="mod">
          <ac:chgData name="Jason Hagey" userId="a99c22af-d8ac-4728-b641-d1b8294c6843" providerId="ADAL" clId="{5CD5F578-38F7-40B5-8981-D8440F95E390}" dt="2026-05-27T23:10:38.694" v="1279" actId="20577"/>
          <ac:spMkLst>
            <pc:docMk/>
            <pc:sldMk cId="3825125451" sldId="838"/>
            <ac:spMk id="8" creationId="{B298E32D-59CA-1EA2-AF3A-3DF6DFCF51A8}"/>
          </ac:spMkLst>
        </pc:spChg>
        <pc:picChg chg="add mod">
          <ac:chgData name="Jason Hagey" userId="a99c22af-d8ac-4728-b641-d1b8294c6843" providerId="ADAL" clId="{5CD5F578-38F7-40B5-8981-D8440F95E390}" dt="2026-05-27T23:44:29.408" v="1285" actId="1076"/>
          <ac:picMkLst>
            <pc:docMk/>
            <pc:sldMk cId="3825125451" sldId="838"/>
            <ac:picMk id="4" creationId="{B94FD6E8-3C99-6165-9BB4-6CD408E96396}"/>
          </ac:picMkLst>
        </pc:picChg>
      </pc:sldChg>
      <pc:sldChg chg="add ord">
        <pc:chgData name="Jason Hagey" userId="a99c22af-d8ac-4728-b641-d1b8294c6843" providerId="ADAL" clId="{5CD5F578-38F7-40B5-8981-D8440F95E390}" dt="2026-05-27T17:46:57.362" v="142"/>
        <pc:sldMkLst>
          <pc:docMk/>
          <pc:sldMk cId="1505795335" sldId="839"/>
        </pc:sldMkLst>
      </pc:sldChg>
      <pc:sldChg chg="addSp delSp modSp new del mod ord">
        <pc:chgData name="Jason Hagey" userId="a99c22af-d8ac-4728-b641-d1b8294c6843" providerId="ADAL" clId="{5CD5F578-38F7-40B5-8981-D8440F95E390}" dt="2026-06-02T16:10:04.878" v="1547" actId="2696"/>
        <pc:sldMkLst>
          <pc:docMk/>
          <pc:sldMk cId="3890897671" sldId="840"/>
        </pc:sldMkLst>
      </pc:sldChg>
      <pc:sldChg chg="addSp delSp modSp add del mod">
        <pc:chgData name="Jason Hagey" userId="a99c22af-d8ac-4728-b641-d1b8294c6843" providerId="ADAL" clId="{5CD5F578-38F7-40B5-8981-D8440F95E390}" dt="2026-06-02T15:51:41.946" v="1297" actId="2696"/>
        <pc:sldMkLst>
          <pc:docMk/>
          <pc:sldMk cId="1992077080" sldId="841"/>
        </pc:sldMkLst>
      </pc:sldChg>
      <pc:sldChg chg="addSp delSp modSp new mod ord">
        <pc:chgData name="Jason Hagey" userId="a99c22af-d8ac-4728-b641-d1b8294c6843" providerId="ADAL" clId="{5CD5F578-38F7-40B5-8981-D8440F95E390}" dt="2026-05-27T22:51:04.354" v="862" actId="20577"/>
        <pc:sldMkLst>
          <pc:docMk/>
          <pc:sldMk cId="3782524934" sldId="842"/>
        </pc:sldMkLst>
        <pc:spChg chg="mod">
          <ac:chgData name="Jason Hagey" userId="a99c22af-d8ac-4728-b641-d1b8294c6843" providerId="ADAL" clId="{5CD5F578-38F7-40B5-8981-D8440F95E390}" dt="2026-05-27T20:48:00.761" v="423" actId="20577"/>
          <ac:spMkLst>
            <pc:docMk/>
            <pc:sldMk cId="3782524934" sldId="842"/>
            <ac:spMk id="4" creationId="{217D6B03-15D2-F541-7877-08AFBE45542A}"/>
          </ac:spMkLst>
        </pc:spChg>
        <pc:spChg chg="mod">
          <ac:chgData name="Jason Hagey" userId="a99c22af-d8ac-4728-b641-d1b8294c6843" providerId="ADAL" clId="{5CD5F578-38F7-40B5-8981-D8440F95E390}" dt="2026-05-27T22:51:04.354" v="862" actId="20577"/>
          <ac:spMkLst>
            <pc:docMk/>
            <pc:sldMk cId="3782524934" sldId="842"/>
            <ac:spMk id="5" creationId="{052D191B-46D0-B161-2C5D-3778E8B10DD5}"/>
          </ac:spMkLst>
        </pc:spChg>
        <pc:picChg chg="add mod">
          <ac:chgData name="Jason Hagey" userId="a99c22af-d8ac-4728-b641-d1b8294c6843" providerId="ADAL" clId="{5CD5F578-38F7-40B5-8981-D8440F95E390}" dt="2026-05-27T20:56:27.440" v="829" actId="1076"/>
          <ac:picMkLst>
            <pc:docMk/>
            <pc:sldMk cId="3782524934" sldId="842"/>
            <ac:picMk id="7" creationId="{635A564B-5FFE-F2F6-C1BC-5592E6E79FC7}"/>
          </ac:picMkLst>
        </pc:picChg>
      </pc:sldChg>
      <pc:sldChg chg="addSp delSp modSp new add del mod delAnim modAnim">
        <pc:chgData name="Jason Hagey" userId="a99c22af-d8ac-4728-b641-d1b8294c6843" providerId="ADAL" clId="{5CD5F578-38F7-40B5-8981-D8440F95E390}" dt="2026-06-02T16:23:14.406" v="1565" actId="14100"/>
        <pc:sldMkLst>
          <pc:docMk/>
          <pc:sldMk cId="1349802442" sldId="843"/>
        </pc:sldMkLst>
        <pc:spChg chg="mod">
          <ac:chgData name="Jason Hagey" userId="a99c22af-d8ac-4728-b641-d1b8294c6843" providerId="ADAL" clId="{5CD5F578-38F7-40B5-8981-D8440F95E390}" dt="2026-05-27T23:05:22.846" v="1250" actId="20577"/>
          <ac:spMkLst>
            <pc:docMk/>
            <pc:sldMk cId="1349802442" sldId="843"/>
            <ac:spMk id="4" creationId="{11BEDF92-D3F5-1CBC-E423-5A80E708F905}"/>
          </ac:spMkLst>
        </pc:spChg>
        <pc:spChg chg="mod">
          <ac:chgData name="Jason Hagey" userId="a99c22af-d8ac-4728-b641-d1b8294c6843" providerId="ADAL" clId="{5CD5F578-38F7-40B5-8981-D8440F95E390}" dt="2026-05-27T23:05:05.476" v="1231" actId="948"/>
          <ac:spMkLst>
            <pc:docMk/>
            <pc:sldMk cId="1349802442" sldId="843"/>
            <ac:spMk id="5" creationId="{2B6DEA46-A796-E67C-D3D7-9D67DE34EA23}"/>
          </ac:spMkLst>
        </pc:spChg>
        <pc:picChg chg="add del mod">
          <ac:chgData name="Jason Hagey" userId="a99c22af-d8ac-4728-b641-d1b8294c6843" providerId="ADAL" clId="{5CD5F578-38F7-40B5-8981-D8440F95E390}" dt="2026-06-02T16:21:28.978" v="1550" actId="478"/>
          <ac:picMkLst>
            <pc:docMk/>
            <pc:sldMk cId="1349802442" sldId="843"/>
            <ac:picMk id="2" creationId="{E722A4B7-A8A5-6B6D-397C-6B6297E08251}"/>
          </ac:picMkLst>
        </pc:picChg>
        <pc:picChg chg="add mod">
          <ac:chgData name="Jason Hagey" userId="a99c22af-d8ac-4728-b641-d1b8294c6843" providerId="ADAL" clId="{5CD5F578-38F7-40B5-8981-D8440F95E390}" dt="2026-06-02T16:23:03.692" v="1564" actId="14100"/>
          <ac:picMkLst>
            <pc:docMk/>
            <pc:sldMk cId="1349802442" sldId="843"/>
            <ac:picMk id="7" creationId="{94E68870-11D1-2C00-027E-4025545BAB37}"/>
          </ac:picMkLst>
        </pc:picChg>
        <pc:picChg chg="add del mod">
          <ac:chgData name="Jason Hagey" userId="a99c22af-d8ac-4728-b641-d1b8294c6843" providerId="ADAL" clId="{5CD5F578-38F7-40B5-8981-D8440F95E390}" dt="2026-06-02T15:56:25.101" v="1301" actId="478"/>
          <ac:picMkLst>
            <pc:docMk/>
            <pc:sldMk cId="1349802442" sldId="843"/>
            <ac:picMk id="7" creationId="{D2E67FFD-E80F-73B3-E9A1-042622006D85}"/>
          </ac:picMkLst>
        </pc:picChg>
        <pc:picChg chg="add mod">
          <ac:chgData name="Jason Hagey" userId="a99c22af-d8ac-4728-b641-d1b8294c6843" providerId="ADAL" clId="{5CD5F578-38F7-40B5-8981-D8440F95E390}" dt="2026-06-02T16:23:14.406" v="1565" actId="14100"/>
          <ac:picMkLst>
            <pc:docMk/>
            <pc:sldMk cId="1349802442" sldId="843"/>
            <ac:picMk id="9" creationId="{60D1FB52-F599-6EC1-948F-F8FB47529B1B}"/>
          </ac:picMkLst>
        </pc:picChg>
      </pc:sldChg>
      <pc:sldChg chg="add">
        <pc:chgData name="Jason Hagey" userId="a99c22af-d8ac-4728-b641-d1b8294c6843" providerId="ADAL" clId="{5CD5F578-38F7-40B5-8981-D8440F95E390}" dt="2026-06-02T15:55:50.208" v="1300"/>
        <pc:sldMkLst>
          <pc:docMk/>
          <pc:sldMk cId="2292100720" sldId="4558"/>
        </pc:sldMkLst>
      </pc:sldChg>
      <pc:sldChg chg="modSp add del mod ord">
        <pc:chgData name="Jason Hagey" userId="a99c22af-d8ac-4728-b641-d1b8294c6843" providerId="ADAL" clId="{5CD5F578-38F7-40B5-8981-D8440F95E390}" dt="2026-06-02T15:53:02.261" v="1298" actId="2696"/>
        <pc:sldMkLst>
          <pc:docMk/>
          <pc:sldMk cId="1967323070" sldId="4639"/>
        </pc:sldMkLst>
      </pc:sldChg>
      <pc:sldChg chg="add">
        <pc:chgData name="Jason Hagey" userId="a99c22af-d8ac-4728-b641-d1b8294c6843" providerId="ADAL" clId="{5CD5F578-38F7-40B5-8981-D8440F95E390}" dt="2026-06-02T15:49:49.222" v="1292"/>
        <pc:sldMkLst>
          <pc:docMk/>
          <pc:sldMk cId="485676352" sldId="4751"/>
        </pc:sldMkLst>
      </pc:sldChg>
      <pc:sldChg chg="add ord">
        <pc:chgData name="Jason Hagey" userId="a99c22af-d8ac-4728-b641-d1b8294c6843" providerId="ADAL" clId="{5CD5F578-38F7-40B5-8981-D8440F95E390}" dt="2026-06-02T15:49:11.467" v="1290"/>
        <pc:sldMkLst>
          <pc:docMk/>
          <pc:sldMk cId="616584383" sldId="4753"/>
        </pc:sldMkLst>
      </pc:sldChg>
      <pc:sldChg chg="add">
        <pc:chgData name="Jason Hagey" userId="a99c22af-d8ac-4728-b641-d1b8294c6843" providerId="ADAL" clId="{5CD5F578-38F7-40B5-8981-D8440F95E390}" dt="2026-06-02T15:49:18.897" v="1291"/>
        <pc:sldMkLst>
          <pc:docMk/>
          <pc:sldMk cId="0" sldId="4754"/>
        </pc:sldMkLst>
      </pc:sldChg>
      <pc:sldChg chg="add">
        <pc:chgData name="Jason Hagey" userId="a99c22af-d8ac-4728-b641-d1b8294c6843" providerId="ADAL" clId="{5CD5F578-38F7-40B5-8981-D8440F95E390}" dt="2026-06-02T15:50:02.027" v="1293"/>
        <pc:sldMkLst>
          <pc:docMk/>
          <pc:sldMk cId="3544931779" sldId="4755"/>
        </pc:sldMkLst>
      </pc:sldChg>
      <pc:sldChg chg="modSp new mod">
        <pc:chgData name="Jason Hagey" userId="a99c22af-d8ac-4728-b641-d1b8294c6843" providerId="ADAL" clId="{5CD5F578-38F7-40B5-8981-D8440F95E390}" dt="2026-06-02T16:01:08.383" v="1546" actId="20577"/>
        <pc:sldMkLst>
          <pc:docMk/>
          <pc:sldMk cId="2372742710" sldId="4756"/>
        </pc:sldMkLst>
        <pc:spChg chg="mod">
          <ac:chgData name="Jason Hagey" userId="a99c22af-d8ac-4728-b641-d1b8294c6843" providerId="ADAL" clId="{5CD5F578-38F7-40B5-8981-D8440F95E390}" dt="2026-06-02T16:01:02.895" v="1523" actId="20577"/>
          <ac:spMkLst>
            <pc:docMk/>
            <pc:sldMk cId="2372742710" sldId="4756"/>
            <ac:spMk id="2" creationId="{5B294296-5EB9-D574-BE62-9A0E80EAEEC8}"/>
          </ac:spMkLst>
        </pc:spChg>
        <pc:spChg chg="mod">
          <ac:chgData name="Jason Hagey" userId="a99c22af-d8ac-4728-b641-d1b8294c6843" providerId="ADAL" clId="{5CD5F578-38F7-40B5-8981-D8440F95E390}" dt="2026-06-02T16:01:08.383" v="1546" actId="20577"/>
          <ac:spMkLst>
            <pc:docMk/>
            <pc:sldMk cId="2372742710" sldId="4756"/>
            <ac:spMk id="3" creationId="{F287FBCE-9653-CD9B-37B8-96888B800C0B}"/>
          </ac:spMkLst>
        </pc:spChg>
      </pc:sldChg>
      <pc:sldChg chg="modSp new mod">
        <pc:chgData name="Jason Hagey" userId="a99c22af-d8ac-4728-b641-d1b8294c6843" providerId="ADAL" clId="{5CD5F578-38F7-40B5-8981-D8440F95E390}" dt="2026-06-02T15:59:34.995" v="1444" actId="20577"/>
        <pc:sldMkLst>
          <pc:docMk/>
          <pc:sldMk cId="3471341831" sldId="4757"/>
        </pc:sldMkLst>
        <pc:spChg chg="mod">
          <ac:chgData name="Jason Hagey" userId="a99c22af-d8ac-4728-b641-d1b8294c6843" providerId="ADAL" clId="{5CD5F578-38F7-40B5-8981-D8440F95E390}" dt="2026-06-02T15:59:23.283" v="1403" actId="20577"/>
          <ac:spMkLst>
            <pc:docMk/>
            <pc:sldMk cId="3471341831" sldId="4757"/>
            <ac:spMk id="2" creationId="{21C8E8DE-25A9-CCEB-DD72-E9959121BDA2}"/>
          </ac:spMkLst>
        </pc:spChg>
        <pc:spChg chg="mod">
          <ac:chgData name="Jason Hagey" userId="a99c22af-d8ac-4728-b641-d1b8294c6843" providerId="ADAL" clId="{5CD5F578-38F7-40B5-8981-D8440F95E390}" dt="2026-06-02T15:59:34.995" v="1444" actId="20577"/>
          <ac:spMkLst>
            <pc:docMk/>
            <pc:sldMk cId="3471341831" sldId="4757"/>
            <ac:spMk id="3" creationId="{D25AA188-725C-44AC-7AF2-7F2689AE6821}"/>
          </ac:spMkLst>
        </pc:spChg>
      </pc:sldChg>
      <pc:sldMasterChg chg="delSldLayout">
        <pc:chgData name="Jason Hagey" userId="a99c22af-d8ac-4728-b641-d1b8294c6843" providerId="ADAL" clId="{5CD5F578-38F7-40B5-8981-D8440F95E390}" dt="2026-06-02T15:53:02.261" v="1298" actId="2696"/>
        <pc:sldMasterMkLst>
          <pc:docMk/>
          <pc:sldMasterMk cId="1233805520" sldId="2147483648"/>
        </pc:sldMasterMkLst>
        <pc:sldLayoutChg chg="del">
          <pc:chgData name="Jason Hagey" userId="a99c22af-d8ac-4728-b641-d1b8294c6843" providerId="ADAL" clId="{5CD5F578-38F7-40B5-8981-D8440F95E390}" dt="2026-06-02T15:53:02.261" v="1298" actId="2696"/>
          <pc:sldLayoutMkLst>
            <pc:docMk/>
            <pc:sldMasterMk cId="1233805520" sldId="2147483648"/>
            <pc:sldLayoutMk cId="3605462550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BB-4FFA-8912-5638D74B72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BB-4FFA-8912-5638D74B7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34725600"/>
        <c:axId val="-2045255760"/>
      </c:barChart>
      <c:catAx>
        <c:axId val="-203472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5255760"/>
        <c:crosses val="autoZero"/>
        <c:auto val="1"/>
        <c:lblAlgn val="ctr"/>
        <c:lblOffset val="100"/>
        <c:noMultiLvlLbl val="0"/>
      </c:catAx>
      <c:valAx>
        <c:axId val="-204525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472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8T17:27:59.3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8T17:35:55.5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23590,'7264'0'0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8T17:36:01.5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24420,'7823'0'0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C57295D-3867-F54D-B2BE-920C171141E1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51680D-8A4D-4D44-B9B7-2A0339E14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1680D-8A4D-4D44-B9B7-2A0339E14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0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reality, it’s more like “Who is moving my cheese?”</a:t>
            </a:r>
          </a:p>
          <a:p>
            <a:r>
              <a:rPr lang="en-US"/>
              <a:t>How can we stay sustainable to fund our underlying mission? </a:t>
            </a:r>
          </a:p>
          <a:p>
            <a:r>
              <a:rPr lang="en-US"/>
              <a:t>How do we stay relevant to Gen Z?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680D-8A4D-4D44-B9B7-2A0339E146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680D-8A4D-4D44-B9B7-2A0339E14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1680D-8A4D-4D44-B9B7-2A0339E14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2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7"/>
          <a:stretch/>
        </p:blipFill>
        <p:spPr>
          <a:xfrm>
            <a:off x="0" y="1"/>
            <a:ext cx="1219200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39651"/>
            <a:ext cx="8822724" cy="6898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21550"/>
            <a:ext cx="8822724" cy="611738"/>
          </a:xfrm>
        </p:spPr>
        <p:txBody>
          <a:bodyPr lIns="0" tIns="0" rIns="0" bIns="0"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16" y="2057401"/>
            <a:ext cx="2077108" cy="76824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84363" y="5957740"/>
            <a:ext cx="4662362" cy="546248"/>
          </a:xfrm>
        </p:spPr>
        <p:txBody>
          <a:bodyPr lIns="0" tIns="0" rIns="0" bIns="0">
            <a:normAutofit/>
          </a:bodyPr>
          <a:lstStyle>
            <a:lvl2pPr marL="0" algn="r">
              <a:spcBef>
                <a:spcPts val="0"/>
              </a:spcBef>
              <a:defRPr sz="2000" baseline="0">
                <a:solidFill>
                  <a:srgbClr val="5F6369"/>
                </a:solidFill>
              </a:defRPr>
            </a:lvl2pPr>
          </a:lstStyle>
          <a:p>
            <a:pPr lvl="1"/>
            <a:r>
              <a:rPr lang="en-US" dirty="0"/>
              <a:t>Click to add Name | Month 00,2017 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8"/>
          <a:stretch/>
        </p:blipFill>
        <p:spPr>
          <a:xfrm>
            <a:off x="0" y="2"/>
            <a:ext cx="12184436" cy="41148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95168" y="1709739"/>
            <a:ext cx="9389096" cy="1719262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152" y="4654716"/>
            <a:ext cx="1819112" cy="67255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395168" y="5670987"/>
            <a:ext cx="9389096" cy="317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600"/>
              </a:lnSpc>
            </a:pPr>
            <a:r>
              <a:rPr lang="en-US" sz="2000" i="1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 Box 658 / Olympia, WA 98507-0658 / 1414 Cherry St. SE / Olympia, WA 98501 </a:t>
            </a:r>
            <a:endParaRPr lang="en-US" sz="2000" kern="1200" dirty="0">
              <a:solidFill>
                <a:srgbClr val="5F6369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212265" y="5988766"/>
            <a:ext cx="22624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360.943.1600 /</a:t>
            </a:r>
            <a:r>
              <a:rPr lang="nb-NO" sz="2000" b="1" i="1" dirty="0">
                <a:solidFill>
                  <a:srgbClr val="2B4554"/>
                </a:solidFill>
                <a:effectLst/>
                <a:latin typeface="Calibri" charset="0"/>
              </a:rPr>
              <a:t> </a:t>
            </a:r>
            <a:endParaRPr lang="nb-NO" sz="2000" dirty="0">
              <a:solidFill>
                <a:srgbClr val="2B4554"/>
              </a:solidFill>
              <a:effectLst/>
              <a:latin typeface="Calibri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834314" y="5988766"/>
            <a:ext cx="1997844" cy="3072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2000">
                <a:solidFill>
                  <a:srgbClr val="5F6369"/>
                </a:solidFill>
              </a:defRPr>
            </a:lvl1pPr>
          </a:lstStyle>
          <a:p>
            <a:pPr lvl="0"/>
            <a:r>
              <a:rPr lang="en-US" dirty="0" err="1"/>
              <a:t>email@awb.org</a:t>
            </a:r>
            <a:r>
              <a:rPr lang="en-US" dirty="0"/>
              <a:t> /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737887" y="5969912"/>
            <a:ext cx="95210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2000" b="1" i="1" dirty="0" err="1">
                <a:solidFill>
                  <a:schemeClr val="accent2"/>
                </a:solidFill>
              </a:rPr>
              <a:t>Awb.org</a:t>
            </a:r>
            <a:endParaRPr lang="en-US" sz="20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3: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30263" y="4459288"/>
            <a:ext cx="10523537" cy="8096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26500" y="5683169"/>
            <a:ext cx="4559300" cy="577850"/>
          </a:xfrm>
        </p:spPr>
        <p:txBody>
          <a:bodyPr/>
          <a:lstStyle>
            <a:lvl2pPr algn="ctr"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US" dirty="0"/>
              <a:t>Click to add Name | Month 00,2017 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8328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21" y="0"/>
            <a:ext cx="1727667" cy="17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9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llery Slide: 4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22622" y="0"/>
            <a:ext cx="616937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1968736"/>
            <a:ext cx="4800600" cy="12154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989502" cy="433633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4449452"/>
            <a:ext cx="2989502" cy="240854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98579" y="-1"/>
            <a:ext cx="2992105" cy="2392327"/>
          </a:xfrm>
        </p:spPr>
        <p:txBody>
          <a:bodyPr/>
          <a:lstStyle>
            <a:lvl1pPr>
              <a:defRPr b="1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103895" y="2521670"/>
            <a:ext cx="2986789" cy="433633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200" y="1602433"/>
            <a:ext cx="355600" cy="18450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553200" y="3184146"/>
            <a:ext cx="4800600" cy="2990411"/>
          </a:xfrm>
        </p:spPr>
        <p:txBody>
          <a:bodyPr/>
          <a:lstStyle/>
          <a:p>
            <a:pPr lvl="1"/>
            <a:r>
              <a:rPr lang="en-US" dirty="0"/>
              <a:t>Click to add body text</a:t>
            </a:r>
          </a:p>
        </p:txBody>
      </p:sp>
    </p:spTree>
    <p:extLst>
      <p:ext uri="{BB962C8B-B14F-4D97-AF65-F5344CB8AC3E}">
        <p14:creationId xmlns:p14="http://schemas.microsoft.com/office/powerpoint/2010/main" val="1349824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allery Slide: 4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178" y="1977656"/>
            <a:ext cx="4051955" cy="120648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02498" y="0"/>
            <a:ext cx="2989502" cy="433633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202498" y="4449452"/>
            <a:ext cx="2989502" cy="240854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-1"/>
            <a:ext cx="2992105" cy="2392327"/>
          </a:xfrm>
        </p:spPr>
        <p:txBody>
          <a:bodyPr/>
          <a:lstStyle>
            <a:lvl1pPr>
              <a:defRPr b="1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101316" y="2521670"/>
            <a:ext cx="2986789" cy="433633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6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33" y="1602433"/>
            <a:ext cx="355600" cy="18450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83670" y="3184146"/>
            <a:ext cx="4462463" cy="2990412"/>
          </a:xfrm>
        </p:spPr>
        <p:txBody>
          <a:bodyPr/>
          <a:lstStyle>
            <a:lvl2pPr algn="r">
              <a:defRPr/>
            </a:lvl2pPr>
          </a:lstStyle>
          <a:p>
            <a:pPr lvl="1"/>
            <a:r>
              <a:rPr lang="en-US" dirty="0"/>
              <a:t>Click to add body text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1755275"/>
            <a:ext cx="4789601" cy="83284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340475" y="3753643"/>
            <a:ext cx="5013325" cy="2189957"/>
          </a:xfrm>
        </p:spPr>
        <p:txBody>
          <a:bodyPr/>
          <a:lstStyle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/>
              <a:t>Second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1" y="914400"/>
            <a:ext cx="5257799" cy="25146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1" y="3429000"/>
            <a:ext cx="5257799" cy="251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9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42660"/>
            <a:ext cx="10515600" cy="519189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4444409"/>
            <a:ext cx="10515601" cy="1499191"/>
          </a:xfrm>
        </p:spPr>
        <p:txBody>
          <a:bodyPr>
            <a:noAutofit/>
          </a:bodyPr>
          <a:lstStyle>
            <a:lvl2pPr algn="ctr"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166883" y="914400"/>
            <a:ext cx="5166360" cy="2514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8201" y="914400"/>
            <a:ext cx="5166360" cy="2514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Slide: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960" y="3643787"/>
            <a:ext cx="5108840" cy="10463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959" y="4690163"/>
            <a:ext cx="5108841" cy="1439945"/>
          </a:xfrm>
        </p:spPr>
        <p:txBody>
          <a:bodyPr/>
          <a:lstStyle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/>
              <a:t>Second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17840" y="914400"/>
            <a:ext cx="2514600" cy="521570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3581400" y="914400"/>
            <a:ext cx="2514600" cy="25146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3581400" y="3615508"/>
            <a:ext cx="2514600" cy="2514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 noChangeAspect="1"/>
          </p:cNvSpPr>
          <p:nvPr>
            <p:ph type="pic" sz="quarter" idx="15"/>
          </p:nvPr>
        </p:nvSpPr>
        <p:spPr>
          <a:xfrm>
            <a:off x="6244960" y="914400"/>
            <a:ext cx="2514600" cy="25146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 noChangeAspect="1"/>
          </p:cNvSpPr>
          <p:nvPr>
            <p:ph type="pic" sz="quarter" idx="16"/>
          </p:nvPr>
        </p:nvSpPr>
        <p:spPr>
          <a:xfrm>
            <a:off x="8908520" y="914400"/>
            <a:ext cx="2514600" cy="251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2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: Full Bleed w/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457199"/>
            <a:ext cx="12192000" cy="365760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8707" y="4600851"/>
            <a:ext cx="10535094" cy="83284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</a:t>
            </a:r>
            <a:r>
              <a:rPr lang="en-US"/>
              <a:t>Section Header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18707" y="5549900"/>
            <a:ext cx="10535094" cy="69215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edit Subhead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0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Page: 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8574" y="2711302"/>
            <a:ext cx="6245225" cy="550991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22FAB-4A35-1344-85F0-26F6F6D76D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08575" y="3567094"/>
            <a:ext cx="6245225" cy="24844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 i="0">
                <a:solidFill>
                  <a:srgbClr val="5F6369"/>
                </a:solidFill>
              </a:defRPr>
            </a:lvl1pPr>
          </a:lstStyle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Partner page with image option. 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dolor mi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eros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vitae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facilisis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diam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eget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Nam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congue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dapibus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610600" y="1142622"/>
            <a:ext cx="2743200" cy="12638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Partner Logo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31875" y="1142622"/>
            <a:ext cx="3712464" cy="490892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ner Page: Text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876" y="2711302"/>
            <a:ext cx="10321924" cy="550991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22FAB-4A35-1344-85F0-26F6F6D76D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031875" y="3567094"/>
            <a:ext cx="10321925" cy="24844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 i="0">
                <a:solidFill>
                  <a:srgbClr val="5F6369"/>
                </a:solidFill>
              </a:defRPr>
            </a:lvl1pPr>
          </a:lstStyle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Partner page with image option. 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dolor mi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eros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vitae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facilisis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diam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eget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Nam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congue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dapibus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610600" y="1142622"/>
            <a:ext cx="2743200" cy="12638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Partner Logo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r="11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5121550"/>
            <a:ext cx="8822108" cy="537237"/>
          </a:xfr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16" y="2057401"/>
            <a:ext cx="2077108" cy="76824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4530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735139" y="4213781"/>
            <a:ext cx="8611586" cy="763032"/>
          </a:xfrm>
        </p:spPr>
        <p:txBody>
          <a:bodyPr lIns="0" tIns="0" rIns="0" bIns="0">
            <a:normAutofit/>
          </a:bodyPr>
          <a:lstStyle>
            <a:lvl1pPr algn="r">
              <a:spcBef>
                <a:spcPts val="0"/>
              </a:spcBef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5910263"/>
            <a:ext cx="4249738" cy="519112"/>
          </a:xfrm>
        </p:spPr>
        <p:txBody>
          <a:bodyPr>
            <a:normAutofit/>
          </a:bodyPr>
          <a:lstStyle>
            <a:lvl2pPr algn="r">
              <a:defRPr sz="2000">
                <a:solidFill>
                  <a:schemeClr val="accent1"/>
                </a:solidFill>
              </a:defRPr>
            </a:lvl2pPr>
          </a:lstStyle>
          <a:p>
            <a:pPr lvl="1"/>
            <a:r>
              <a:rPr lang="en-US" dirty="0"/>
              <a:t>Click to add Name | Month 00,2017 </a:t>
            </a: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3132C-B352-7105-CACE-F0E61B898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27E70-4FF0-4282-C8F0-FD79EFD8C0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6D086-9097-9622-C89E-3A64D6C4A9C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C3AA0-729E-DDE2-1767-56AB1C5CB23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64D3C3-C23D-81EC-7C1E-EF824DF2FD2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3F993-737D-170C-CD8A-AD322139DB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88D9F1-CCEA-4994-9ED9-A1D1FCA8E5DB}" type="datetime1">
              <a:rPr lang="en-US"/>
              <a:pPr lvl="0"/>
              <a:t>6/2/2026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2641E-4B02-9586-3063-71DDAE91AB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DFED2-EBF0-F84F-DD6C-522448D04E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43061C-CB53-4F31-BBDF-669555C405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12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696602"/>
            <a:ext cx="3932237" cy="12632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r">
              <a:lnSpc>
                <a:spcPts val="3800"/>
              </a:lnSpc>
              <a:defRPr sz="3600"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87524" y="0"/>
            <a:ext cx="411334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6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297633"/>
            <a:ext cx="355600" cy="18450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08289" y="2959888"/>
            <a:ext cx="4587711" cy="3440912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 algn="r">
              <a:lnSpc>
                <a:spcPts val="2600"/>
              </a:lnSpc>
              <a:spcBef>
                <a:spcPts val="0"/>
              </a:spcBef>
              <a:buFont typeface="Arial" charset="0"/>
              <a:buNone/>
              <a:defRPr lang="en-US" sz="2000" i="0" smtClean="0">
                <a:solidFill>
                  <a:srgbClr val="5F6369"/>
                </a:solidFill>
                <a:effectLst/>
              </a:defRPr>
            </a:lvl1pPr>
            <a:lvl3pPr marL="914400" indent="0" algn="r">
              <a:buNone/>
              <a:defRPr/>
            </a:lvl3pPr>
          </a:lstStyle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10 short bullets + 1 left image option.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Lorem ipsum dolor sit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dolor mi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aliquet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eros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vitae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facilisis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diam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eget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Nam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congue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dapibus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 </a:t>
            </a:r>
          </a:p>
          <a:p>
            <a:r>
              <a:rPr lang="en-US" dirty="0">
                <a:solidFill>
                  <a:srgbClr val="2B4554"/>
                </a:solidFill>
                <a:effectLst/>
                <a:latin typeface="Calibri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with 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1654070"/>
            <a:ext cx="5612091" cy="95736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800"/>
              </a:lnSpc>
              <a:defRPr sz="3600"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Long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95771" y="0"/>
            <a:ext cx="411334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0"/>
            <a:ext cx="6096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297633"/>
            <a:ext cx="355600" cy="1845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611438"/>
            <a:ext cx="5611813" cy="3336925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defRPr sz="2000" i="0"/>
            </a:lvl1pPr>
          </a:lstStyle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10 short bullets + 1 left image option.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Lorem ipsum dolor sit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dolor mi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aliquet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eros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vitae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facilisis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diam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eget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Nam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congue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dapibus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nec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sodales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odio</a:t>
            </a:r>
            <a:r>
              <a:rPr lang="en-US" sz="18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porttitor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374" y="2030826"/>
            <a:ext cx="5018595" cy="96755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3800"/>
              </a:lnSpc>
              <a:defRPr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22FAB-4A35-1344-85F0-26F6F6D76D07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3" name="Chart 12"/>
          <p:cNvGraphicFramePr/>
          <p:nvPr userDrawn="1">
            <p:extLst>
              <p:ext uri="{D42A27DB-BD31-4B8C-83A1-F6EECF244321}">
                <p14:modId xmlns:p14="http://schemas.microsoft.com/office/powerpoint/2010/main" val="1033113697"/>
              </p:ext>
            </p:extLst>
          </p:nvPr>
        </p:nvGraphicFramePr>
        <p:xfrm>
          <a:off x="6513921" y="1427064"/>
          <a:ext cx="5037842" cy="404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374" y="1676191"/>
            <a:ext cx="355600" cy="18450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46374" y="3168507"/>
            <a:ext cx="5018596" cy="3187844"/>
          </a:xfrm>
        </p:spPr>
        <p:txBody>
          <a:bodyPr wrap="square" lIns="0" tIns="0" rIns="0" bIns="0"/>
          <a:lstStyle>
            <a:lvl1pPr marL="0" indent="0" algn="l">
              <a:spcBef>
                <a:spcPts val="0"/>
              </a:spcBef>
              <a:defRPr sz="2400" i="0"/>
            </a:lvl1pPr>
          </a:lstStyle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Click 6 short bullets + 1 right chart option.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 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endParaRPr lang="en-US" sz="2000" kern="1200" dirty="0">
              <a:solidFill>
                <a:srgbClr val="5F6369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1 small image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128859" y="1700777"/>
            <a:ext cx="4046456" cy="3456445"/>
          </a:xfrm>
        </p:spPr>
        <p:txBody>
          <a:bodyPr/>
          <a:lstStyle/>
          <a:p>
            <a:pPr lvl="0"/>
            <a:r>
              <a:rPr lang="en-US" dirty="0"/>
              <a:t>Picture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0" y="2040266"/>
            <a:ext cx="5257800" cy="114599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3800"/>
              </a:lnSpc>
              <a:defRPr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673195"/>
            <a:ext cx="355600" cy="18450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186263"/>
            <a:ext cx="5257800" cy="29875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defRPr sz="2400" i="0"/>
            </a:lvl1pPr>
          </a:lstStyle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6 short bullets + 1 right chart option.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 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endParaRPr lang="en-US" sz="2000" kern="1200" dirty="0">
              <a:solidFill>
                <a:srgbClr val="5F6369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440786"/>
            <a:ext cx="9952414" cy="509048"/>
          </a:xfrm>
          <a:prstGeom prst="rect">
            <a:avLst/>
          </a:prstGeom>
        </p:spPr>
        <p:txBody>
          <a:bodyPr anchor="t" anchorCtr="0"/>
          <a:lstStyle>
            <a:lvl1pPr algn="r">
              <a:lnSpc>
                <a:spcPts val="38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316088"/>
            <a:ext cx="9952414" cy="150018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7522"/>
            <a:ext cx="10515600" cy="663166"/>
          </a:xfrm>
          <a:prstGeom prst="rect">
            <a:avLst/>
          </a:prstGeom>
        </p:spPr>
        <p:txBody>
          <a:bodyPr anchor="t" anchorCtr="0"/>
          <a:lstStyle>
            <a:lvl1pPr algn="ctr">
              <a:defRPr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22FAB-4A35-1344-85F0-26F6F6D76D0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410200" y="2271860"/>
            <a:ext cx="1371600" cy="0"/>
          </a:xfrm>
          <a:prstGeom prst="line">
            <a:avLst/>
          </a:prstGeom>
          <a:ln w="571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53033"/>
            <a:ext cx="10515600" cy="3359231"/>
          </a:xfrm>
        </p:spPr>
        <p:txBody>
          <a:bodyPr numCol="2">
            <a:normAutofit/>
          </a:bodyPr>
          <a:lstStyle>
            <a:lvl1pPr marL="274320" indent="-274320">
              <a:spcBef>
                <a:spcPts val="0"/>
              </a:spcBef>
              <a:defRPr sz="2000" i="0"/>
            </a:lvl1pPr>
          </a:lstStyle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 whole lot of bullets option with 2 columns. 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dolor mi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eros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vitae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facilisis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diam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eget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Nam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congue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dapibus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nec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sodales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odio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porttitor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Vestibulum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Morbi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vel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sapien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ullamcorper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Mauris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odio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id porta quam,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rhoncus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venenatis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ex.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Etiam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elementum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gravida lorem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vel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bibendum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Praesent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risus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lobortis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porttitor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 </a:t>
            </a:r>
          </a:p>
          <a:p>
            <a:pPr marL="342900" indent="-34290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blandit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massa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sodales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placerat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nisl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dirty="0">
              <a:solidFill>
                <a:srgbClr val="5F63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58" y="2391891"/>
            <a:ext cx="3463565" cy="1325563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>
                <a:solidFill>
                  <a:srgbClr val="5F63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22FAB-4A35-1344-85F0-26F6F6D76D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9327" y="1142622"/>
            <a:ext cx="355600" cy="18450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108575" y="1875934"/>
            <a:ext cx="6245225" cy="4175616"/>
          </a:xfrm>
        </p:spPr>
        <p:txBody>
          <a:bodyPr/>
          <a:lstStyle>
            <a:lvl1pPr marL="274320" indent="-274320">
              <a:spcBef>
                <a:spcPts val="0"/>
              </a:spcBef>
              <a:defRPr sz="2400" i="0">
                <a:solidFill>
                  <a:srgbClr val="5F6369"/>
                </a:solidFill>
              </a:defRPr>
            </a:lvl1pPr>
          </a:lstStyle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5 long bullets option. Lorem ipsum dolor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Cras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purus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fringilla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Proin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dolor tempus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Nullam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varius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iaculis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 dolor mi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aliquet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eros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vitae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facilisis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diam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eget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Nam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congue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dapibus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nibh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nec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sodales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odio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porttitor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Vestibulum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sit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finibus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lacus.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Morbi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urna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vel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sapien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posuere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ullamcorper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Mauris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sollicitudin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odio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285750" indent="-285750">
              <a:lnSpc>
                <a:spcPts val="2600"/>
              </a:lnSpc>
              <a:buFont typeface="Arial" charset="0"/>
              <a:buChar char="•"/>
            </a:pP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Sed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id porta quam,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rhoncus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venenatis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ex.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Etiam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elementum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gravida lorem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vel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bibendum</a:t>
            </a:r>
            <a:r>
              <a:rPr lang="en-US" sz="2000" kern="1200" dirty="0">
                <a:solidFill>
                  <a:srgbClr val="5F6369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4081463"/>
            <a:ext cx="3463925" cy="17907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chemeClr val="accent1"/>
                </a:solidFill>
              </a:rPr>
              <a:t>Click to edit Master subhead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	 Third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530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857839"/>
            <a:ext cx="10515600" cy="8328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2FAB-4A35-1344-85F0-26F6F6D76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52" r:id="rId5"/>
    <p:sldLayoutId id="2147483659" r:id="rId6"/>
    <p:sldLayoutId id="2147483651" r:id="rId7"/>
    <p:sldLayoutId id="2147483650" r:id="rId8"/>
    <p:sldLayoutId id="2147483660" r:id="rId9"/>
    <p:sldLayoutId id="2147483655" r:id="rId10"/>
    <p:sldLayoutId id="2147483661" r:id="rId11"/>
    <p:sldLayoutId id="2147483662" r:id="rId12"/>
    <p:sldLayoutId id="2147483663" r:id="rId13"/>
    <p:sldLayoutId id="2147483664" r:id="rId14"/>
    <p:sldLayoutId id="2147483670" r:id="rId15"/>
    <p:sldLayoutId id="2147483665" r:id="rId16"/>
    <p:sldLayoutId id="2147483666" r:id="rId17"/>
    <p:sldLayoutId id="2147483667" r:id="rId18"/>
    <p:sldLayoutId id="2147483669" r:id="rId19"/>
    <p:sldLayoutId id="2147483672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buFont typeface="Arial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email@awb.org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5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customXml" Target="../ink/ink1.xml"/><Relationship Id="rId10" Type="http://schemas.openxmlformats.org/officeDocument/2006/relationships/image" Target="../media/image110.png"/><Relationship Id="rId4" Type="http://schemas.openxmlformats.org/officeDocument/2006/relationships/image" Target="../media/image16.jpeg"/><Relationship Id="rId9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alphaModFix amt="50000"/>
          </a:blip>
          <a:srcRect l="104" r="104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30263" y="4917311"/>
            <a:ext cx="10523537" cy="8096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Role of Chambers in Washington’s Economic Future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7073" y="5815147"/>
            <a:ext cx="4559300" cy="577850"/>
          </a:xfrm>
        </p:spPr>
        <p:txBody>
          <a:bodyPr/>
          <a:lstStyle/>
          <a:p>
            <a:pPr lvl="1" algn="ctr">
              <a:spcBef>
                <a:spcPts val="1000"/>
              </a:spcBef>
            </a:pPr>
            <a:r>
              <a:rPr lang="en-US" dirty="0">
                <a:solidFill>
                  <a:schemeClr val="bg1"/>
                </a:solidFill>
              </a:rPr>
              <a:t>Kris Johnson| June 4, 2026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4147082"/>
            <a:ext cx="10515600" cy="8328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WCCE Annual Conference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55" y="-25512"/>
            <a:ext cx="1883621" cy="17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F7DB-1542-91CC-DE9F-B4FAA5E9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1052984"/>
            <a:ext cx="10515600" cy="519189"/>
          </a:xfrm>
        </p:spPr>
        <p:txBody>
          <a:bodyPr/>
          <a:lstStyle/>
          <a:p>
            <a:r>
              <a:rPr lang="en-US" dirty="0"/>
              <a:t>The three 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2333DA-C84F-B447-AB5B-3B8AA37E6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CF2C0-9D66-5157-C781-C7342B6EDA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9635" y="2155371"/>
            <a:ext cx="6156831" cy="44528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i="0" dirty="0"/>
              <a:t>We’re all competing for time, talent, and treasure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i="0" dirty="0"/>
              <a:t>Time is the most precious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i="0" dirty="0"/>
              <a:t>Information overload and attention scarcity</a:t>
            </a:r>
          </a:p>
          <a:p>
            <a:endParaRPr lang="en-US" sz="2600" i="0" dirty="0"/>
          </a:p>
          <a:p>
            <a:r>
              <a:rPr lang="en-US" sz="2600" b="1" i="0" dirty="0"/>
              <a:t>We are not alone. Every member-based organization is experiencing this. </a:t>
            </a:r>
          </a:p>
        </p:txBody>
      </p:sp>
      <p:pic>
        <p:nvPicPr>
          <p:cNvPr id="6" name="Picture 5" descr="A clock with a black background&#10;&#10;AI-generated content may be incorrect.">
            <a:extLst>
              <a:ext uri="{FF2B5EF4-FFF2-40B4-BE49-F238E27FC236}">
                <a16:creationId xmlns:a16="http://schemas.microsoft.com/office/drawing/2014/main" id="{CABEC0C7-088D-F803-EA9B-B5828BFD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774" y="694660"/>
            <a:ext cx="1460711" cy="1460711"/>
          </a:xfrm>
          <a:prstGeom prst="rect">
            <a:avLst/>
          </a:prstGeom>
        </p:spPr>
      </p:pic>
      <p:pic>
        <p:nvPicPr>
          <p:cNvPr id="13" name="Picture 12" descr="A group of people in orange&#10;&#10;AI-generated content may be incorrect.">
            <a:extLst>
              <a:ext uri="{FF2B5EF4-FFF2-40B4-BE49-F238E27FC236}">
                <a16:creationId xmlns:a16="http://schemas.microsoft.com/office/drawing/2014/main" id="{B2820329-19C8-8D0F-1B98-9EBF8C246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781" y="2554277"/>
            <a:ext cx="3220695" cy="2128801"/>
          </a:xfrm>
          <a:prstGeom prst="rect">
            <a:avLst/>
          </a:prstGeom>
        </p:spPr>
      </p:pic>
      <p:pic>
        <p:nvPicPr>
          <p:cNvPr id="15" name="Picture 14" descr="A chest full of gold coins&#10;&#10;AI-generated content may be incorrect.">
            <a:extLst>
              <a:ext uri="{FF2B5EF4-FFF2-40B4-BE49-F238E27FC236}">
                <a16:creationId xmlns:a16="http://schemas.microsoft.com/office/drawing/2014/main" id="{ED4E1BAD-59C1-67BB-FC59-891190479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948" y="4911331"/>
            <a:ext cx="1533537" cy="15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2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AB3E2A-71C0-A4BE-C566-982506B202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7D6B03-15D2-F541-7877-08AFBE45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Role on the Field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2D191B-46D0-B161-2C5D-3778E8B10D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Unmatched credibility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Personal relationships legislators can’t ignore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If not us, who?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Business owners expect their chambers to defend them when it counts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A564B-5FFE-F2F6-C1BC-5592E6E7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21" y="697757"/>
            <a:ext cx="4163512" cy="59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24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8E8DE-25A9-CCEB-DD72-E995912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We’re Doing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AA188-725C-44AC-7AF2-7F2689AE6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AWB and Employer Community Response</a:t>
            </a:r>
          </a:p>
        </p:txBody>
      </p:sp>
    </p:spTree>
    <p:extLst>
      <p:ext uri="{BB962C8B-B14F-4D97-AF65-F5344CB8AC3E}">
        <p14:creationId xmlns:p14="http://schemas.microsoft.com/office/powerpoint/2010/main" val="3471341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503FF-7FF6-4569-123C-04B245605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BEDF92-D3F5-1CBC-E423-5A80E708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Our Business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DEA46-A796-E67C-D3D7-9D67DE34EA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Too few legislators with business experience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Don’t understand impact of their policy choices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Encourage local business leaders to consider running for office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Support candidates who support 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68870-11D1-2C00-027E-4025545B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53" y="991284"/>
            <a:ext cx="4634572" cy="2620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1FB52-F599-6EC1-948F-F8FB47529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66" y="3988601"/>
            <a:ext cx="4571311" cy="25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0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79B94-6804-DED5-601F-657F6B071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987087"/>
            <a:ext cx="5257800" cy="29875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Recognize and elevate Washington employers for the role they play in the state’s economy, communities and culture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Acknowledge these contributions are often unrecognized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Why it’s important to say “thank you”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Establish the connection to the need for a long-term statewide economic development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9593B-65A6-CC01-5A06-A2ABBFCFA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351BDD-1EB4-7AF6-C3EF-07E898A4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AE650-E198-6421-2D80-3E75C69F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7" y="2097725"/>
            <a:ext cx="4816191" cy="26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00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7D3C82-F5F1-5993-74DB-561861EC2B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6141F2-0D6C-7E97-032B-65161C29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Washington in the Making 2040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1CCB7-73F5-CDFA-D0BF-3B0CA9967A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15-year economic vision for Washington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Built by and for Washingtonians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Focused on shared values and a proactive road map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Launched June 2025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Solutions Summits</a:t>
            </a:r>
          </a:p>
          <a:p>
            <a:pPr marL="14859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October 2025 : Energy</a:t>
            </a:r>
          </a:p>
          <a:p>
            <a:pPr marL="14859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July 16: Economic Future</a:t>
            </a:r>
          </a:p>
        </p:txBody>
      </p:sp>
      <p:pic>
        <p:nvPicPr>
          <p:cNvPr id="7" name="Picture 6" descr="A white sign with green text and numbers&#10;&#10;AI-generated content may be incorrect.">
            <a:extLst>
              <a:ext uri="{FF2B5EF4-FFF2-40B4-BE49-F238E27FC236}">
                <a16:creationId xmlns:a16="http://schemas.microsoft.com/office/drawing/2014/main" id="{BC47C241-E8C4-8C6B-D581-8C027ED75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039" y="889013"/>
            <a:ext cx="3360121" cy="50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762026-15E0-37D6-F60D-203BE8D983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7FD993-F909-B863-8CE3-3EEA7B1B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Plan is Landing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3D266A-B60A-98E6-578B-74FB42E51A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939375"/>
            <a:ext cx="5257800" cy="29875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100+ employers and community leaders at June launch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Strong engagement from energy, manufacturing, ag and tech sectors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Chambers across the state using the framework with their members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Gov. Ferguson and Legislature taking note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Gives employer community a proactive agenda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5B9443-C8E3-D869-C9D8-A50261589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69" y="1736503"/>
            <a:ext cx="4975096" cy="338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2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3240B-3A61-A7AA-81D3-CF8B2B932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FF3260-A80E-A243-BFC9-F325F984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Sector Momentum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195897-B0DE-8C58-9CEA-463E399BC0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Energy Solutions Summit launched a serious statewide conversation on energy supply and reliability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Focused on generation barriers, transmission bottlenecks, regulatory reform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Emerging innovations: SMRs, hydrogen, carbon capture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CDDE0-DA4A-3E87-AB9A-DA1B6BED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13" y="768683"/>
            <a:ext cx="3484962" cy="4511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AC0BB-ED5E-4444-649A-A4B0870D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152" y="3833712"/>
            <a:ext cx="4113183" cy="25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9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41D24A-1301-30B6-114B-75847E0930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9FFD38-EAE8-9534-6DC2-89A6C7131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Future Solutions Summit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89D08-FD92-FCE3-1A49-33D44D8739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July 16 – SeaTac Hilton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Your community needs to be in the room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Relocation is real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Sends a signal this isn’t just a Seattle/Puget Sound issue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Collaborate to build a local plan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AutoShape 2" descr="Image preview">
            <a:extLst>
              <a:ext uri="{FF2B5EF4-FFF2-40B4-BE49-F238E27FC236}">
                <a16:creationId xmlns:a16="http://schemas.microsoft.com/office/drawing/2014/main" id="{703A2822-6DED-7C30-2342-C8FE607E5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preview">
            <a:extLst>
              <a:ext uri="{FF2B5EF4-FFF2-40B4-BE49-F238E27FC236}">
                <a16:creationId xmlns:a16="http://schemas.microsoft.com/office/drawing/2014/main" id="{1BB75BA8-A5FA-B3DD-4C71-E15BA8972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4CAF58-297E-2636-7DF8-6372DBF70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87627"/>
            <a:ext cx="4313464" cy="57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1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4BBC08-7627-DAF9-A671-CAB46AFEDB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8E32D-59CA-1EA2-AF3A-3DF6DFCF51A8}"/>
              </a:ext>
            </a:extLst>
          </p:cNvPr>
          <p:cNvSpPr txBox="1"/>
          <p:nvPr/>
        </p:nvSpPr>
        <p:spPr>
          <a:xfrm>
            <a:off x="2164080" y="630936"/>
            <a:ext cx="786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Three </a:t>
            </a:r>
            <a:r>
              <a:rPr lang="en-US" sz="3600"/>
              <a:t>Ways Your Chamber </a:t>
            </a:r>
            <a:r>
              <a:rPr lang="en-US" sz="3600" dirty="0"/>
              <a:t>Plugs Into the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FD6E8-3C99-6165-9BB4-6CD408E96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24" y="1831265"/>
            <a:ext cx="12192000" cy="52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2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E9957A-D50E-9383-E578-7B579725D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2FB2A-B9CC-B635-2AF4-88904B50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20" y="530164"/>
            <a:ext cx="3658715" cy="3693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DAF20-AA4C-21D7-5E0F-003173D4F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350" y="2436697"/>
            <a:ext cx="3777882" cy="4131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251FA-2D99-BB25-B1FB-C8702AC19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399" y="566257"/>
            <a:ext cx="4145251" cy="32507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5F7B91-2AB1-2014-E7A1-83C5AFAF9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441" y="2718032"/>
            <a:ext cx="4694142" cy="37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4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814821" y="6014301"/>
            <a:ext cx="1885360" cy="537868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rgbClr val="5F6369"/>
                </a:solidFill>
                <a:hlinkClick r:id="rId2"/>
              </a:rPr>
              <a:t>email@awb.org</a:t>
            </a:r>
            <a:r>
              <a:rPr lang="en-US" sz="2000" dirty="0"/>
              <a:t>  /</a:t>
            </a:r>
          </a:p>
        </p:txBody>
      </p:sp>
    </p:spTree>
    <p:extLst>
      <p:ext uri="{BB962C8B-B14F-4D97-AF65-F5344CB8AC3E}">
        <p14:creationId xmlns:p14="http://schemas.microsoft.com/office/powerpoint/2010/main" val="182107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6EEC6-D777-375F-C9FE-B6CB9B47A5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42C54F-D29E-3875-4796-2AA62164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Sobering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ADBAD-7C02-494C-70BA-F17F4901A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819401"/>
            <a:ext cx="5257800" cy="335438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24% planning to relocate business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55% considering moving personal residence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Top reason – tax burden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Even higher in Spokane County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31% - relocate business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67% - relocate personal residence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8B5C-959E-5F2E-B798-BA1BB87B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35" y="714375"/>
            <a:ext cx="4631634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7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53A597-5561-12D1-C64A-74E325153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EEF01E-02D4-86AD-AD96-19716816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Affordability Crisis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A33D68-3AE8-17D4-FFDB-BEDA1C70B0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743201"/>
            <a:ext cx="5257800" cy="343058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Washington Roundtable study on affordability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WA is 5th most expensive place in the nation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Cost of living has increased faster than any other state in the nation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Statewide challenge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C914A-9303-9C86-EB28-72201143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4" y="1819401"/>
            <a:ext cx="5306821" cy="32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3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43E2409F-D363-3760-406F-EB9EC13E4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53" y="1043869"/>
            <a:ext cx="11597490" cy="477025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4296-5EB9-D574-BE62-9A0E80EA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Trends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7FBCE-9653-CD9B-37B8-96888B800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for Chambers</a:t>
            </a:r>
          </a:p>
        </p:txBody>
      </p:sp>
    </p:spTree>
    <p:extLst>
      <p:ext uri="{BB962C8B-B14F-4D97-AF65-F5344CB8AC3E}">
        <p14:creationId xmlns:p14="http://schemas.microsoft.com/office/powerpoint/2010/main" val="2372742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BD3A-F480-33B9-A0EC-CA744B96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173" y="933081"/>
            <a:ext cx="8680027" cy="519189"/>
          </a:xfrm>
        </p:spPr>
        <p:txBody>
          <a:bodyPr/>
          <a:lstStyle/>
          <a:p>
            <a:r>
              <a:rPr lang="en-US" sz="3000" dirty="0"/>
              <a:t>State chambers, like other membership-based organizations, face a crisis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67463-B647-3487-6F83-711BF3589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 descr="A person holding a bowling ball&#10;&#10;AI-generated content may be incorrect.">
            <a:extLst>
              <a:ext uri="{FF2B5EF4-FFF2-40B4-BE49-F238E27FC236}">
                <a16:creationId xmlns:a16="http://schemas.microsoft.com/office/drawing/2014/main" id="{DBE88B6B-10F6-635E-7725-48614ECB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044" y="2057473"/>
            <a:ext cx="2652685" cy="3977038"/>
          </a:xfrm>
          <a:prstGeom prst="rect">
            <a:avLst/>
          </a:prstGeom>
        </p:spPr>
      </p:pic>
      <p:pic>
        <p:nvPicPr>
          <p:cNvPr id="14" name="Picture 13" descr="A book cover of a book&#10;&#10;AI-generated content may be incorrect.">
            <a:extLst>
              <a:ext uri="{FF2B5EF4-FFF2-40B4-BE49-F238E27FC236}">
                <a16:creationId xmlns:a16="http://schemas.microsoft.com/office/drawing/2014/main" id="{0BDEDCD6-921B-4FDD-E4C9-DF54A8D86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478" y="2112264"/>
            <a:ext cx="3471955" cy="3977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50AB95-FDBF-5C89-8FE8-24095D9C2FC5}"/>
              </a:ext>
            </a:extLst>
          </p:cNvPr>
          <p:cNvSpPr txBox="1"/>
          <p:nvPr/>
        </p:nvSpPr>
        <p:spPr>
          <a:xfrm>
            <a:off x="9834000" y="3021666"/>
            <a:ext cx="1987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Who is </a:t>
            </a:r>
            <a:r>
              <a:rPr lang="en-US" sz="2400" b="1" i="1" dirty="0">
                <a:latin typeface="+mj-lt"/>
              </a:rPr>
              <a:t>moving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0DDAC11-2E1A-39A2-A658-AB19D17F6E1F}"/>
                  </a:ext>
                </a:extLst>
              </p14:cNvPr>
              <p14:cNvContentPartPr/>
              <p14:nvPr/>
            </p14:nvContentPartPr>
            <p14:xfrm>
              <a:off x="6923114" y="7372771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0DDAC11-2E1A-39A2-A658-AB19D17F6E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16994" y="736665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00A9D6-B47B-2B0E-59D3-27308CC97731}"/>
                  </a:ext>
                </a:extLst>
              </p14:cNvPr>
              <p14:cNvContentPartPr/>
              <p14:nvPr/>
            </p14:nvContentPartPr>
            <p14:xfrm>
              <a:off x="6821612" y="3105787"/>
              <a:ext cx="2615400" cy="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00A9D6-B47B-2B0E-59D3-27308CC977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5612" y="3033787"/>
                <a:ext cx="2687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2C2EE0B-411A-3F66-E308-ABFA3173E5D5}"/>
                  </a:ext>
                </a:extLst>
              </p14:cNvPr>
              <p14:cNvContentPartPr/>
              <p14:nvPr/>
            </p14:nvContentPartPr>
            <p14:xfrm>
              <a:off x="6719750" y="3483331"/>
              <a:ext cx="2816640" cy="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2C2EE0B-411A-3F66-E308-ABFA3173E5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83750" y="3411331"/>
                <a:ext cx="288828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794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22FAB-4A35-1344-85F0-26F6F6D76D07}" type="slidenum">
              <a:rPr lang="en-US" smtClean="0"/>
              <a:t>8</a:t>
            </a:fld>
            <a:endParaRPr lang="en-US"/>
          </a:p>
        </p:txBody>
      </p:sp>
      <p:pic>
        <p:nvPicPr>
          <p:cNvPr id="14" name="Picture 13" descr="Several pieces of paper with black text&#10;&#10;AI-generated content may be incorrect.">
            <a:extLst>
              <a:ext uri="{FF2B5EF4-FFF2-40B4-BE49-F238E27FC236}">
                <a16:creationId xmlns:a16="http://schemas.microsoft.com/office/drawing/2014/main" id="{006F33CE-BDB1-6016-9E6D-4DF85CCC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growth is leveling out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7864" y="2959888"/>
            <a:ext cx="5360464" cy="3440912"/>
          </a:xfrm>
        </p:spPr>
        <p:txBody>
          <a:bodyPr/>
          <a:lstStyle/>
          <a:p>
            <a:r>
              <a:rPr lang="en-US" sz="2200" dirty="0"/>
              <a:t>In 2025, 45% of associations reported an increase in membership over the past year, and 26% reported a decline.</a:t>
            </a:r>
          </a:p>
          <a:p>
            <a:r>
              <a:rPr lang="en-US" sz="2400" b="1" dirty="0"/>
              <a:t>  </a:t>
            </a:r>
            <a:br>
              <a:rPr lang="en-US" sz="2400" b="1" dirty="0"/>
            </a:br>
            <a:br>
              <a:rPr lang="en-US" sz="2400" b="1" dirty="0"/>
            </a:br>
            <a:endParaRPr lang="en-US" dirty="0"/>
          </a:p>
        </p:txBody>
      </p:sp>
      <p:pic>
        <p:nvPicPr>
          <p:cNvPr id="5" name="Picture 4" descr="A person wearing a hard hat and gloves measuring a level&#10;&#10;AI-generated content may be incorrect.">
            <a:extLst>
              <a:ext uri="{FF2B5EF4-FFF2-40B4-BE49-F238E27FC236}">
                <a16:creationId xmlns:a16="http://schemas.microsoft.com/office/drawing/2014/main" id="{86A65072-E2C3-32C3-1939-5C5072DF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258" y="1312718"/>
            <a:ext cx="5367482" cy="3597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7D85F8-BFD9-BAFD-493F-339A1E5DDA13}"/>
              </a:ext>
            </a:extLst>
          </p:cNvPr>
          <p:cNvSpPr txBox="1"/>
          <p:nvPr/>
        </p:nvSpPr>
        <p:spPr>
          <a:xfrm>
            <a:off x="2446551" y="4084674"/>
            <a:ext cx="3681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MGI 2025 Membership Marketing Benchmarking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42E7-46BD-2214-245C-9044B5F2EA90}"/>
              </a:ext>
            </a:extLst>
          </p:cNvPr>
          <p:cNvSpPr txBox="1"/>
          <p:nvPr/>
        </p:nvSpPr>
        <p:spPr>
          <a:xfrm>
            <a:off x="981165" y="4680344"/>
            <a:ext cx="53604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“</a:t>
            </a:r>
            <a:r>
              <a:rPr lang="en-US" sz="1800" b="1" i="1" dirty="0"/>
              <a:t>The member association model is fundamentally broken and outdated. We’re still running on an old model of “if we build it they will come.” We need to infuse a more innovative mindset into the association space, otherwise we will become obsolete.”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811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WB">
      <a:dk1>
        <a:srgbClr val="52555A"/>
      </a:dk1>
      <a:lt1>
        <a:srgbClr val="FFFFFF"/>
      </a:lt1>
      <a:dk2>
        <a:srgbClr val="52555A"/>
      </a:dk2>
      <a:lt2>
        <a:srgbClr val="E7E6E6"/>
      </a:lt2>
      <a:accent1>
        <a:srgbClr val="2C68C3"/>
      </a:accent1>
      <a:accent2>
        <a:srgbClr val="49C9E3"/>
      </a:accent2>
      <a:accent3>
        <a:srgbClr val="535659"/>
      </a:accent3>
      <a:accent4>
        <a:srgbClr val="173F79"/>
      </a:accent4>
      <a:accent5>
        <a:srgbClr val="5B9BD5"/>
      </a:accent5>
      <a:accent6>
        <a:srgbClr val="70AD47"/>
      </a:accent6>
      <a:hlink>
        <a:srgbClr val="49C9E2"/>
      </a:hlink>
      <a:folHlink>
        <a:srgbClr val="2C68C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C2009DB2C36468D61882CFF75602A" ma:contentTypeVersion="21" ma:contentTypeDescription="Create a new document." ma:contentTypeScope="" ma:versionID="e5ba981186180b1aa63ce0a6bfbc1d76">
  <xsd:schema xmlns:xsd="http://www.w3.org/2001/XMLSchema" xmlns:xs="http://www.w3.org/2001/XMLSchema" xmlns:p="http://schemas.microsoft.com/office/2006/metadata/properties" xmlns:ns2="438868ec-0b64-46cd-9643-6d4960a55278" xmlns:ns3="40120553-a029-4f97-b6fe-f8c15136d40e" targetNamespace="http://schemas.microsoft.com/office/2006/metadata/properties" ma:root="true" ma:fieldsID="660280abfbdfcabd87ba9e7c16cfcbce" ns2:_="" ns3:_="">
    <xsd:import namespace="438868ec-0b64-46cd-9643-6d4960a55278"/>
    <xsd:import namespace="40120553-a029-4f97-b6fe-f8c15136d4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8868ec-0b64-46cd-9643-6d4960a55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a24340-f212-4c6d-a913-7848920fea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20553-a029-4f97-b6fe-f8c15136d40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d6dc20e-4c1c-41f4-b020-be4f97ad97b6}" ma:internalName="TaxCatchAll" ma:showField="CatchAllData" ma:web="40120553-a029-4f97-b6fe-f8c15136d4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120553-a029-4f97-b6fe-f8c15136d40e" xsi:nil="true"/>
    <lcf76f155ced4ddcb4097134ff3c332f xmlns="438868ec-0b64-46cd-9643-6d4960a5527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0C0C50-676A-4CD0-AFB7-495D5A35C0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D9B3B4-5762-4F6F-8C47-EFD536772B6B}"/>
</file>

<file path=customXml/itemProps3.xml><?xml version="1.0" encoding="utf-8"?>
<ds:datastoreItem xmlns:ds="http://schemas.openxmlformats.org/officeDocument/2006/customXml" ds:itemID="{2B76191D-B432-4B25-849B-D20B46DE8886}">
  <ds:schemaRefs>
    <ds:schemaRef ds:uri="40120553-a029-4f97-b6fe-f8c15136d40e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2ebe4fd6-890c-4694-bb20-f6952ae3e03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562</Words>
  <Application>Microsoft Office PowerPoint</Application>
  <PresentationFormat>Widescreen</PresentationFormat>
  <Paragraphs>95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WCCE Annual Conference</vt:lpstr>
      <vt:lpstr>PowerPoint Presentation</vt:lpstr>
      <vt:lpstr>Sobering Survey</vt:lpstr>
      <vt:lpstr>Affordability Crisis</vt:lpstr>
      <vt:lpstr>PowerPoint Presentation</vt:lpstr>
      <vt:lpstr>Industry Trends</vt:lpstr>
      <vt:lpstr>State chambers, like other membership-based organizations, face a crisis</vt:lpstr>
      <vt:lpstr>PowerPoint Presentation</vt:lpstr>
      <vt:lpstr>Membership growth is leveling out</vt:lpstr>
      <vt:lpstr>The three Ts</vt:lpstr>
      <vt:lpstr>Our Role on the Field</vt:lpstr>
      <vt:lpstr>What We’re Doing</vt:lpstr>
      <vt:lpstr>It’s Our Business</vt:lpstr>
      <vt:lpstr>Thank You</vt:lpstr>
      <vt:lpstr>Washington in the Making 2040</vt:lpstr>
      <vt:lpstr>How the Plan is Landing</vt:lpstr>
      <vt:lpstr>Energy Sector Momentum</vt:lpstr>
      <vt:lpstr>Economic Future Solutions Summit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Kayo Hayashi</dc:creator>
  <cp:lastModifiedBy>Jason Hagey</cp:lastModifiedBy>
  <cp:revision>71</cp:revision>
  <cp:lastPrinted>2026-06-02T16:01:44Z</cp:lastPrinted>
  <dcterms:created xsi:type="dcterms:W3CDTF">2017-06-02T18:18:49Z</dcterms:created>
  <dcterms:modified xsi:type="dcterms:W3CDTF">2026-06-02T16:23:17Z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0x0101003F2C2009DB2C36468D61882CFF75602A</vt:lpwstr>
  </property>
  <property fmtid="{D5CDD505-2E9C-101B-9397-08002B2CF9AE}" pid="3" name="MediaServiceImageTags">
    <vt:lpwstr/>
  </property>
</Properties>
</file>