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docProps/app.xml" ContentType="application/vnd.openxmlformats-officedocument.extended-properties+xml"/>
  <Override PartName="/docProps/core.xml" ContentType="application/vnd.openxmlformats-package.core-properties+xml"/>
  <Override PartName="/ppt/presentation.xml" ContentType="application/vnd.openxmlformats-officedocument.presentationml.presentation.main+xml"/>
  <Override PartName="/ppt/presProps.xml" ContentType="application/vnd.openxmlformats-officedocument.presentationml.presProp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viewProps.xml" ContentType="application/vnd.openxmlformats-officedocument.presentationml.viewProp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x="18288000" cy="10287000"/>
  <p:notesSz cx="6858000" cy="9144000"/>
  <p:embeddedFontLst>
    <p:embeddedFont>
      <p:font typeface="Aileron Heavy" charset="1" panose="00000A00000000000000"/>
      <p:regular r:id="rId19"/>
    </p:embeddedFont>
    <p:embeddedFont>
      <p:font typeface="Work Sans" charset="1" panose="00000000000000000000"/>
      <p:regular r:id="rId20"/>
    </p:embeddedFont>
    <p:embeddedFont>
      <p:font typeface="Work Sans Bold" charset="1" panose="00000000000000000000"/>
      <p:regular r:id="rId21"/>
    </p:embeddedFont>
    <p:embeddedFont>
      <p:font typeface="Aileron Bold" charset="1" panose="00000800000000000000"/>
      <p:regular r:id="rId2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8" Type="http://schemas.openxmlformats.org/officeDocument/2006/relationships/slide" Target="slides/slide3.xml"/><Relationship Id="rId21" Type="http://schemas.openxmlformats.org/officeDocument/2006/relationships/font" Target="fonts/font21.fntdata"/><Relationship Id="rId3" Type="http://schemas.openxmlformats.org/officeDocument/2006/relationships/viewProps" Target="viewProps.xml"/><Relationship Id="rId12" Type="http://schemas.openxmlformats.org/officeDocument/2006/relationships/slide" Target="slides/slide7.xml"/><Relationship Id="rId17" Type="http://schemas.openxmlformats.org/officeDocument/2006/relationships/slide" Target="slides/slide12.xml"/><Relationship Id="rId7" Type="http://schemas.openxmlformats.org/officeDocument/2006/relationships/slide" Target="slides/slide2.xml"/><Relationship Id="rId25" Type="http://schemas.openxmlformats.org/officeDocument/2006/relationships/customXml" Target="../customXml/item3.xml"/><Relationship Id="rId16" Type="http://schemas.openxmlformats.org/officeDocument/2006/relationships/slide" Target="slides/slide11.xml"/><Relationship Id="rId2" Type="http://schemas.openxmlformats.org/officeDocument/2006/relationships/presProps" Target="presProps.xml"/><Relationship Id="rId20" Type="http://schemas.openxmlformats.org/officeDocument/2006/relationships/font" Target="fonts/font20.fntdata"/><Relationship Id="rId1" Type="http://schemas.openxmlformats.org/officeDocument/2006/relationships/slideMaster" Target="slideMasters/slideMaster1.xml"/><Relationship Id="rId11" Type="http://schemas.openxmlformats.org/officeDocument/2006/relationships/slide" Target="slides/slide6.xml"/><Relationship Id="rId6" Type="http://schemas.openxmlformats.org/officeDocument/2006/relationships/slide" Target="slides/slide1.xml"/><Relationship Id="rId24" Type="http://schemas.openxmlformats.org/officeDocument/2006/relationships/customXml" Target="../customXml/item2.xml"/><Relationship Id="rId15" Type="http://schemas.openxmlformats.org/officeDocument/2006/relationships/slide" Target="slides/slide10.xml"/><Relationship Id="rId5" Type="http://schemas.openxmlformats.org/officeDocument/2006/relationships/tableStyles" Target="tableStyles.xml"/><Relationship Id="rId23" Type="http://schemas.openxmlformats.org/officeDocument/2006/relationships/customXml" Target="../customXml/item1.xml"/><Relationship Id="rId10" Type="http://schemas.openxmlformats.org/officeDocument/2006/relationships/slide" Target="slides/slide5.xml"/><Relationship Id="rId19" Type="http://schemas.openxmlformats.org/officeDocument/2006/relationships/font" Target="fonts/font19.fntdata"/><Relationship Id="rId14" Type="http://schemas.openxmlformats.org/officeDocument/2006/relationships/slide" Target="slides/slide9.xml"/><Relationship Id="rId22" Type="http://schemas.openxmlformats.org/officeDocument/2006/relationships/font" Target="fonts/font22.fntdata"/><Relationship Id="rId4" Type="http://schemas.openxmlformats.org/officeDocument/2006/relationships/theme" Target="theme/theme1.xml"/><Relationship Id="rId9" Type="http://schemas.openxmlformats.org/officeDocument/2006/relationships/slide" Target="slides/slide4.xml"/></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jpeg" Type="http://schemas.openxmlformats.org/officeDocument/2006/relationships/image"/><Relationship Id="rId4" Target="../media/image3.jpeg" Type="http://schemas.openxmlformats.org/officeDocument/2006/relationships/image"/><Relationship Id="rId5" Target="../media/image4.png" Type="http://schemas.openxmlformats.org/officeDocument/2006/relationships/image"/><Relationship Id="rId6" Target="../media/image5.jpeg" Type="http://schemas.openxmlformats.org/officeDocument/2006/relationships/image"/><Relationship Id="rId7" Target="../media/image6.jpeg" Type="http://schemas.openxmlformats.org/officeDocument/2006/relationships/image"/><Relationship Id="rId8" Target="../media/image7.jpe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 Id="rId3"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 Id="rId3" Target="../media/image28.png" Type="http://schemas.openxmlformats.org/officeDocument/2006/relationships/image"/><Relationship Id="rId4" Target="../media/image29.png" Type="http://schemas.openxmlformats.org/officeDocument/2006/relationships/image"/><Relationship Id="rId5" Target="../media/image30.svg" Type="http://schemas.openxmlformats.org/officeDocument/2006/relationships/image"/><Relationship Id="rId6"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1.png" Type="http://schemas.openxmlformats.org/officeDocument/2006/relationships/image"/><Relationship Id="rId4" Target="../media/image32.png" Type="http://schemas.openxmlformats.org/officeDocument/2006/relationships/image"/><Relationship Id="rId5" Target="../media/image33.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4.png" Type="http://schemas.openxmlformats.org/officeDocument/2006/relationships/image"/><Relationship Id="rId3" Target="../media/image35.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8.jpeg" Type="http://schemas.openxmlformats.org/officeDocument/2006/relationships/image"/><Relationship Id="rId3" Target="../media/image9.jpeg" Type="http://schemas.openxmlformats.org/officeDocument/2006/relationships/image"/><Relationship Id="rId4"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 Id="rId3" Target="../media/image6.jpeg" Type="http://schemas.openxmlformats.org/officeDocument/2006/relationships/image"/><Relationship Id="rId4" Target="../media/image11.jpeg" Type="http://schemas.openxmlformats.org/officeDocument/2006/relationships/image"/><Relationship Id="rId5"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13.png" Type="http://schemas.openxmlformats.org/officeDocument/2006/relationships/image"/><Relationship Id="rId4" Target="../media/image14.png" Type="http://schemas.openxmlformats.org/officeDocument/2006/relationships/image"/><Relationship Id="rId5" Target="../media/image4.pn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5.jpeg" Type="http://schemas.openxmlformats.org/officeDocument/2006/relationships/image"/><Relationship Id="rId3" Target="../media/image16.jpeg" Type="http://schemas.openxmlformats.org/officeDocument/2006/relationships/image"/><Relationship Id="rId4" Target="../media/image17.jpeg" Type="http://schemas.openxmlformats.org/officeDocument/2006/relationships/image"/><Relationship Id="rId5"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 Id="rId3" Target="../media/image19.jpeg" Type="http://schemas.openxmlformats.org/officeDocument/2006/relationships/image"/><Relationship Id="rId4" Target="../media/image20.jpe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 Id="rId3" Target="../media/image22.jpeg" Type="http://schemas.openxmlformats.org/officeDocument/2006/relationships/image"/><Relationship Id="rId4" Target="../media/image23.jpeg" Type="http://schemas.openxmlformats.org/officeDocument/2006/relationships/image"/><Relationship Id="rId5"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4.png" Type="http://schemas.openxmlformats.org/officeDocument/2006/relationships/image"/><Relationship Id="rId3" Target="../media/image25.png" Type="http://schemas.openxmlformats.org/officeDocument/2006/relationships/image"/><Relationship Id="rId4" Target="../media/image4.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706612" y="4395006"/>
            <a:ext cx="8357419" cy="2777613"/>
            <a:chOff x="0" y="0"/>
            <a:chExt cx="11143226" cy="3703484"/>
          </a:xfrm>
        </p:grpSpPr>
        <p:pic>
          <p:nvPicPr>
            <p:cNvPr name="Picture 3" id="3"/>
            <p:cNvPicPr>
              <a:picLocks noChangeAspect="true"/>
            </p:cNvPicPr>
            <p:nvPr/>
          </p:nvPicPr>
          <p:blipFill>
            <a:blip r:embed="rId2"/>
            <a:srcRect l="23660" t="0" r="23660" b="0"/>
            <a:stretch>
              <a:fillRect/>
            </a:stretch>
          </p:blipFill>
          <p:spPr>
            <a:xfrm flipH="false" flipV="false">
              <a:off x="0" y="0"/>
              <a:ext cx="3629742" cy="3703484"/>
            </a:xfrm>
            <a:prstGeom prst="rect">
              <a:avLst/>
            </a:prstGeom>
          </p:spPr>
        </p:pic>
        <p:pic>
          <p:nvPicPr>
            <p:cNvPr name="Picture 4" id="4"/>
            <p:cNvPicPr>
              <a:picLocks noChangeAspect="true"/>
            </p:cNvPicPr>
            <p:nvPr/>
          </p:nvPicPr>
          <p:blipFill>
            <a:blip r:embed="rId3"/>
            <a:srcRect l="15297" t="0" r="15297" b="0"/>
            <a:stretch>
              <a:fillRect/>
            </a:stretch>
          </p:blipFill>
          <p:spPr>
            <a:xfrm flipH="false" flipV="false">
              <a:off x="3756742" y="0"/>
              <a:ext cx="3629742" cy="3703484"/>
            </a:xfrm>
            <a:prstGeom prst="rect">
              <a:avLst/>
            </a:prstGeom>
          </p:spPr>
        </p:pic>
        <p:pic>
          <p:nvPicPr>
            <p:cNvPr name="Picture 5" id="5"/>
            <p:cNvPicPr>
              <a:picLocks noChangeAspect="true"/>
            </p:cNvPicPr>
            <p:nvPr/>
          </p:nvPicPr>
          <p:blipFill>
            <a:blip r:embed="rId4"/>
            <a:srcRect l="17290" t="0" r="17290" b="0"/>
            <a:stretch>
              <a:fillRect/>
            </a:stretch>
          </p:blipFill>
          <p:spPr>
            <a:xfrm flipH="false" flipV="false">
              <a:off x="7513484" y="0"/>
              <a:ext cx="3629742" cy="3703484"/>
            </a:xfrm>
            <a:prstGeom prst="rect">
              <a:avLst/>
            </a:prstGeom>
          </p:spPr>
        </p:pic>
      </p:grpSp>
      <p:grpSp>
        <p:nvGrpSpPr>
          <p:cNvPr name="Group 6" id="6"/>
          <p:cNvGrpSpPr/>
          <p:nvPr/>
        </p:nvGrpSpPr>
        <p:grpSpPr>
          <a:xfrm rot="5400000">
            <a:off x="15525298" y="-689337"/>
            <a:ext cx="869053" cy="3200227"/>
            <a:chOff x="0" y="0"/>
            <a:chExt cx="228886" cy="842858"/>
          </a:xfrm>
        </p:grpSpPr>
        <p:sp>
          <p:nvSpPr>
            <p:cNvPr name="Freeform 7" id="7"/>
            <p:cNvSpPr/>
            <p:nvPr/>
          </p:nvSpPr>
          <p:spPr>
            <a:xfrm flipH="false" flipV="false" rot="0">
              <a:off x="0" y="0"/>
              <a:ext cx="228886" cy="842858"/>
            </a:xfrm>
            <a:custGeom>
              <a:avLst/>
              <a:gdLst/>
              <a:ahLst/>
              <a:cxnLst/>
              <a:rect r="r" b="b" t="t" l="l"/>
              <a:pathLst>
                <a:path h="842858" w="228886">
                  <a:moveTo>
                    <a:pt x="114443" y="0"/>
                  </a:moveTo>
                  <a:lnTo>
                    <a:pt x="114443" y="0"/>
                  </a:lnTo>
                  <a:cubicBezTo>
                    <a:pt x="144795" y="0"/>
                    <a:pt x="173904" y="12057"/>
                    <a:pt x="195367" y="33520"/>
                  </a:cubicBezTo>
                  <a:cubicBezTo>
                    <a:pt x="216829" y="54982"/>
                    <a:pt x="228886" y="84091"/>
                    <a:pt x="228886" y="114443"/>
                  </a:cubicBezTo>
                  <a:lnTo>
                    <a:pt x="228886" y="728415"/>
                  </a:lnTo>
                  <a:cubicBezTo>
                    <a:pt x="228886" y="758767"/>
                    <a:pt x="216829" y="787876"/>
                    <a:pt x="195367" y="809338"/>
                  </a:cubicBezTo>
                  <a:cubicBezTo>
                    <a:pt x="173904" y="830801"/>
                    <a:pt x="144795" y="842858"/>
                    <a:pt x="114443" y="842858"/>
                  </a:cubicBezTo>
                  <a:lnTo>
                    <a:pt x="114443" y="842858"/>
                  </a:lnTo>
                  <a:cubicBezTo>
                    <a:pt x="84091" y="842858"/>
                    <a:pt x="54982" y="830801"/>
                    <a:pt x="33520" y="809338"/>
                  </a:cubicBezTo>
                  <a:cubicBezTo>
                    <a:pt x="12057" y="787876"/>
                    <a:pt x="0" y="758767"/>
                    <a:pt x="0" y="728415"/>
                  </a:cubicBezTo>
                  <a:lnTo>
                    <a:pt x="0" y="114443"/>
                  </a:lnTo>
                  <a:cubicBezTo>
                    <a:pt x="0" y="84091"/>
                    <a:pt x="12057" y="54982"/>
                    <a:pt x="33520" y="33520"/>
                  </a:cubicBezTo>
                  <a:cubicBezTo>
                    <a:pt x="54982" y="12057"/>
                    <a:pt x="84091" y="0"/>
                    <a:pt x="114443" y="0"/>
                  </a:cubicBezTo>
                  <a:close/>
                </a:path>
              </a:pathLst>
            </a:custGeom>
            <a:ln w="9525" cap="rnd">
              <a:solidFill>
                <a:srgbClr val="1351AA"/>
              </a:solidFill>
              <a:prstDash val="solid"/>
              <a:round/>
            </a:ln>
          </p:spPr>
        </p:sp>
        <p:sp>
          <p:nvSpPr>
            <p:cNvPr name="TextBox 8" id="8"/>
            <p:cNvSpPr txBox="true"/>
            <p:nvPr/>
          </p:nvSpPr>
          <p:spPr>
            <a:xfrm>
              <a:off x="0" y="-9525"/>
              <a:ext cx="228886" cy="852383"/>
            </a:xfrm>
            <a:prstGeom prst="rect">
              <a:avLst/>
            </a:prstGeom>
          </p:spPr>
          <p:txBody>
            <a:bodyPr anchor="ctr" rtlCol="false" tIns="50800" lIns="50800" bIns="50800" rIns="50800"/>
            <a:lstStyle/>
            <a:p>
              <a:pPr algn="ctr">
                <a:lnSpc>
                  <a:spcPts val="3049"/>
                </a:lnSpc>
              </a:pPr>
            </a:p>
          </p:txBody>
        </p:sp>
      </p:grpSp>
      <p:sp>
        <p:nvSpPr>
          <p:cNvPr name="Freeform 9" id="9"/>
          <p:cNvSpPr/>
          <p:nvPr/>
        </p:nvSpPr>
        <p:spPr>
          <a:xfrm flipH="false" flipV="false" rot="0">
            <a:off x="706612" y="7406532"/>
            <a:ext cx="3437583" cy="2471908"/>
          </a:xfrm>
          <a:custGeom>
            <a:avLst/>
            <a:gdLst/>
            <a:ahLst/>
            <a:cxnLst/>
            <a:rect r="r" b="b" t="t" l="l"/>
            <a:pathLst>
              <a:path h="2471908" w="3437583">
                <a:moveTo>
                  <a:pt x="0" y="0"/>
                </a:moveTo>
                <a:lnTo>
                  <a:pt x="3437583" y="0"/>
                </a:lnTo>
                <a:lnTo>
                  <a:pt x="3437583" y="2471908"/>
                </a:lnTo>
                <a:lnTo>
                  <a:pt x="0" y="2471908"/>
                </a:lnTo>
                <a:lnTo>
                  <a:pt x="0" y="0"/>
                </a:lnTo>
                <a:close/>
              </a:path>
            </a:pathLst>
          </a:custGeom>
          <a:blipFill>
            <a:blip r:embed="rId5"/>
            <a:stretch>
              <a:fillRect l="0" t="0" r="0" b="0"/>
            </a:stretch>
          </a:blipFill>
        </p:spPr>
      </p:sp>
      <p:grpSp>
        <p:nvGrpSpPr>
          <p:cNvPr name="Group 10" id="10"/>
          <p:cNvGrpSpPr/>
          <p:nvPr/>
        </p:nvGrpSpPr>
        <p:grpSpPr>
          <a:xfrm rot="0">
            <a:off x="9223969" y="4395006"/>
            <a:ext cx="8357419" cy="2777613"/>
            <a:chOff x="0" y="0"/>
            <a:chExt cx="11143226" cy="3703484"/>
          </a:xfrm>
        </p:grpSpPr>
        <p:pic>
          <p:nvPicPr>
            <p:cNvPr name="Picture 11" id="11"/>
            <p:cNvPicPr>
              <a:picLocks noChangeAspect="true"/>
            </p:cNvPicPr>
            <p:nvPr/>
          </p:nvPicPr>
          <p:blipFill>
            <a:blip r:embed="rId6"/>
            <a:srcRect l="0" t="11738" r="0" b="11738"/>
            <a:stretch>
              <a:fillRect/>
            </a:stretch>
          </p:blipFill>
          <p:spPr>
            <a:xfrm flipH="false" flipV="false">
              <a:off x="0" y="0"/>
              <a:ext cx="3629742" cy="3703484"/>
            </a:xfrm>
            <a:prstGeom prst="rect">
              <a:avLst/>
            </a:prstGeom>
          </p:spPr>
        </p:pic>
        <p:pic>
          <p:nvPicPr>
            <p:cNvPr name="Picture 12" id="12"/>
            <p:cNvPicPr>
              <a:picLocks noChangeAspect="true"/>
            </p:cNvPicPr>
            <p:nvPr/>
          </p:nvPicPr>
          <p:blipFill>
            <a:blip r:embed="rId7"/>
            <a:srcRect l="17289" t="0" r="17289" b="0"/>
            <a:stretch>
              <a:fillRect/>
            </a:stretch>
          </p:blipFill>
          <p:spPr>
            <a:xfrm flipH="false" flipV="false">
              <a:off x="3756742" y="0"/>
              <a:ext cx="3629742" cy="3703484"/>
            </a:xfrm>
            <a:prstGeom prst="rect">
              <a:avLst/>
            </a:prstGeom>
          </p:spPr>
        </p:pic>
        <p:pic>
          <p:nvPicPr>
            <p:cNvPr name="Picture 13" id="13"/>
            <p:cNvPicPr>
              <a:picLocks noChangeAspect="true"/>
            </p:cNvPicPr>
            <p:nvPr/>
          </p:nvPicPr>
          <p:blipFill>
            <a:blip r:embed="rId8"/>
            <a:srcRect l="0" t="8932" r="0" b="8932"/>
            <a:stretch>
              <a:fillRect/>
            </a:stretch>
          </p:blipFill>
          <p:spPr>
            <a:xfrm flipH="false" flipV="false">
              <a:off x="7513484" y="0"/>
              <a:ext cx="3629742" cy="3703484"/>
            </a:xfrm>
            <a:prstGeom prst="rect">
              <a:avLst/>
            </a:prstGeom>
          </p:spPr>
        </p:pic>
      </p:grpSp>
      <p:sp>
        <p:nvSpPr>
          <p:cNvPr name="TextBox 14" id="14"/>
          <p:cNvSpPr txBox="true"/>
          <p:nvPr/>
        </p:nvSpPr>
        <p:spPr>
          <a:xfrm rot="0">
            <a:off x="535844" y="1017088"/>
            <a:ext cx="14409779" cy="2913048"/>
          </a:xfrm>
          <a:prstGeom prst="rect">
            <a:avLst/>
          </a:prstGeom>
        </p:spPr>
        <p:txBody>
          <a:bodyPr anchor="t" rtlCol="false" tIns="0" lIns="0" bIns="0" rIns="0">
            <a:spAutoFit/>
          </a:bodyPr>
          <a:lstStyle/>
          <a:p>
            <a:pPr algn="l">
              <a:lnSpc>
                <a:spcPts val="11186"/>
              </a:lnSpc>
            </a:pPr>
            <a:r>
              <a:rPr lang="en-US" b="true" sz="11186" spc="-615">
                <a:solidFill>
                  <a:srgbClr val="4268A0"/>
                </a:solidFill>
                <a:latin typeface="Aileron Heavy"/>
                <a:ea typeface="Aileron Heavy"/>
                <a:cs typeface="Aileron Heavy"/>
                <a:sym typeface="Aileron Heavy"/>
              </a:rPr>
              <a:t>Kittitas County </a:t>
            </a:r>
          </a:p>
          <a:p>
            <a:pPr algn="l" marL="0" indent="0" lvl="0">
              <a:lnSpc>
                <a:spcPts val="11186"/>
              </a:lnSpc>
              <a:spcBef>
                <a:spcPct val="0"/>
              </a:spcBef>
            </a:pPr>
            <a:r>
              <a:rPr lang="en-US" b="true" sz="11186" spc="-615">
                <a:solidFill>
                  <a:srgbClr val="4268A0"/>
                </a:solidFill>
                <a:latin typeface="Aileron Heavy"/>
                <a:ea typeface="Aileron Heavy"/>
                <a:cs typeface="Aileron Heavy"/>
                <a:sym typeface="Aileron Heavy"/>
              </a:rPr>
              <a:t>Youth Programming </a:t>
            </a:r>
          </a:p>
        </p:txBody>
      </p:sp>
      <p:sp>
        <p:nvSpPr>
          <p:cNvPr name="TextBox 15" id="15"/>
          <p:cNvSpPr txBox="true"/>
          <p:nvPr/>
        </p:nvSpPr>
        <p:spPr>
          <a:xfrm rot="0">
            <a:off x="12965357" y="8690111"/>
            <a:ext cx="3960533" cy="460410"/>
          </a:xfrm>
          <a:prstGeom prst="rect">
            <a:avLst/>
          </a:prstGeom>
        </p:spPr>
        <p:txBody>
          <a:bodyPr anchor="t" rtlCol="false" tIns="0" lIns="0" bIns="0" rIns="0">
            <a:spAutoFit/>
          </a:bodyPr>
          <a:lstStyle/>
          <a:p>
            <a:pPr algn="l" marL="0" indent="0" lvl="0">
              <a:lnSpc>
                <a:spcPts val="3333"/>
              </a:lnSpc>
              <a:spcBef>
                <a:spcPct val="0"/>
              </a:spcBef>
            </a:pPr>
            <a:r>
              <a:rPr lang="en-US" sz="3333">
                <a:solidFill>
                  <a:srgbClr val="4268A0"/>
                </a:solidFill>
                <a:latin typeface="Work Sans"/>
                <a:ea typeface="Work Sans"/>
                <a:cs typeface="Work Sans"/>
                <a:sym typeface="Work Sans"/>
              </a:rPr>
              <a:t>PRESENTED BY</a:t>
            </a:r>
          </a:p>
        </p:txBody>
      </p:sp>
      <p:sp>
        <p:nvSpPr>
          <p:cNvPr name="TextBox 16" id="16"/>
          <p:cNvSpPr txBox="true"/>
          <p:nvPr/>
        </p:nvSpPr>
        <p:spPr>
          <a:xfrm rot="0">
            <a:off x="12965357" y="9255296"/>
            <a:ext cx="5000161" cy="461473"/>
          </a:xfrm>
          <a:prstGeom prst="rect">
            <a:avLst/>
          </a:prstGeom>
        </p:spPr>
        <p:txBody>
          <a:bodyPr anchor="t" rtlCol="false" tIns="0" lIns="0" bIns="0" rIns="0">
            <a:spAutoFit/>
          </a:bodyPr>
          <a:lstStyle/>
          <a:p>
            <a:pPr algn="l" marL="0" indent="0" lvl="0">
              <a:lnSpc>
                <a:spcPts val="3375"/>
              </a:lnSpc>
              <a:spcBef>
                <a:spcPct val="0"/>
              </a:spcBef>
            </a:pPr>
            <a:r>
              <a:rPr lang="en-US" b="true" sz="3750">
                <a:solidFill>
                  <a:srgbClr val="4268A0"/>
                </a:solidFill>
                <a:latin typeface="Work Sans Bold"/>
                <a:ea typeface="Work Sans Bold"/>
                <a:cs typeface="Work Sans Bold"/>
                <a:sym typeface="Work Sans Bold"/>
              </a:rPr>
              <a:t>amy mcguffin, ceo</a:t>
            </a:r>
          </a:p>
        </p:txBody>
      </p:sp>
      <p:sp>
        <p:nvSpPr>
          <p:cNvPr name="TextBox 17" id="17"/>
          <p:cNvSpPr txBox="true"/>
          <p:nvPr/>
        </p:nvSpPr>
        <p:spPr>
          <a:xfrm rot="0">
            <a:off x="14567053" y="748851"/>
            <a:ext cx="2785542" cy="390525"/>
          </a:xfrm>
          <a:prstGeom prst="rect">
            <a:avLst/>
          </a:prstGeom>
        </p:spPr>
        <p:txBody>
          <a:bodyPr anchor="t" rtlCol="false" tIns="0" lIns="0" bIns="0" rIns="0">
            <a:spAutoFit/>
          </a:bodyPr>
          <a:lstStyle/>
          <a:p>
            <a:pPr algn="ctr" marL="0" indent="0" lvl="0">
              <a:lnSpc>
                <a:spcPts val="2700"/>
              </a:lnSpc>
              <a:spcBef>
                <a:spcPct val="0"/>
              </a:spcBef>
            </a:pPr>
            <a:r>
              <a:rPr lang="en-US" b="true" sz="3000">
                <a:solidFill>
                  <a:srgbClr val="1351AA"/>
                </a:solidFill>
                <a:latin typeface="Work Sans Bold"/>
                <a:ea typeface="Work Sans Bold"/>
                <a:cs typeface="Work Sans Bold"/>
                <a:sym typeface="Work Sans Bold"/>
              </a:rPr>
              <a:t>2022-2026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1028700" y="409612"/>
            <a:ext cx="17811750" cy="1821824"/>
          </a:xfrm>
          <a:prstGeom prst="rect">
            <a:avLst/>
          </a:prstGeom>
        </p:spPr>
        <p:txBody>
          <a:bodyPr anchor="t" rtlCol="false" tIns="0" lIns="0" bIns="0" rIns="0">
            <a:spAutoFit/>
          </a:bodyPr>
          <a:lstStyle/>
          <a:p>
            <a:pPr algn="l">
              <a:lnSpc>
                <a:spcPts val="13600"/>
              </a:lnSpc>
            </a:pPr>
            <a:r>
              <a:rPr lang="en-US" sz="13600" spc="-748" b="true">
                <a:solidFill>
                  <a:srgbClr val="4268A0"/>
                </a:solidFill>
                <a:latin typeface="Aileron Heavy"/>
                <a:ea typeface="Aileron Heavy"/>
                <a:cs typeface="Aileron Heavy"/>
                <a:sym typeface="Aileron Heavy"/>
              </a:rPr>
              <a:t>2026 </a:t>
            </a:r>
          </a:p>
        </p:txBody>
      </p:sp>
      <p:grpSp>
        <p:nvGrpSpPr>
          <p:cNvPr name="Group 3" id="3"/>
          <p:cNvGrpSpPr/>
          <p:nvPr/>
        </p:nvGrpSpPr>
        <p:grpSpPr>
          <a:xfrm rot="0">
            <a:off x="1028700" y="2231436"/>
            <a:ext cx="5643614" cy="1287300"/>
            <a:chOff x="0" y="0"/>
            <a:chExt cx="7524818" cy="1716400"/>
          </a:xfrm>
        </p:grpSpPr>
        <p:grpSp>
          <p:nvGrpSpPr>
            <p:cNvPr name="Group 4" id="4"/>
            <p:cNvGrpSpPr/>
            <p:nvPr/>
          </p:nvGrpSpPr>
          <p:grpSpPr>
            <a:xfrm rot="0">
              <a:off x="0" y="0"/>
              <a:ext cx="7524818" cy="1716400"/>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89844" y="458030"/>
              <a:ext cx="6945129" cy="400813"/>
            </a:xfrm>
            <a:prstGeom prst="rect">
              <a:avLst/>
            </a:prstGeom>
          </p:spPr>
          <p:txBody>
            <a:bodyPr anchor="t" rtlCol="false" tIns="0" lIns="0" bIns="0" rIns="0">
              <a:spAutoFit/>
            </a:bodyPr>
            <a:lstStyle/>
            <a:p>
              <a:pPr algn="l" marL="0" indent="0" lvl="1">
                <a:lnSpc>
                  <a:spcPts val="2233"/>
                </a:lnSpc>
              </a:pPr>
              <a:r>
                <a:rPr lang="en-US" b="true" sz="2030">
                  <a:solidFill>
                    <a:srgbClr val="4268A0"/>
                  </a:solidFill>
                  <a:latin typeface="Work Sans Bold"/>
                  <a:ea typeface="Work Sans Bold"/>
                  <a:cs typeface="Work Sans Bold"/>
                  <a:sym typeface="Work Sans Bold"/>
                </a:rPr>
                <a:t>Career Fair</a:t>
              </a:r>
            </a:p>
          </p:txBody>
        </p:sp>
        <p:sp>
          <p:nvSpPr>
            <p:cNvPr name="TextBox 8" id="8"/>
            <p:cNvSpPr txBox="true"/>
            <p:nvPr/>
          </p:nvSpPr>
          <p:spPr>
            <a:xfrm rot="0">
              <a:off x="289844" y="911415"/>
              <a:ext cx="6102661" cy="346954"/>
            </a:xfrm>
            <a:prstGeom prst="rect">
              <a:avLst/>
            </a:prstGeom>
          </p:spPr>
          <p:txBody>
            <a:bodyPr anchor="t" rtlCol="false" tIns="0" lIns="0" bIns="0" rIns="0">
              <a:spAutoFit/>
            </a:bodyPr>
            <a:lstStyle/>
            <a:p>
              <a:pPr algn="l" marL="0" indent="0" lvl="1">
                <a:lnSpc>
                  <a:spcPts val="1998"/>
                </a:lnSpc>
              </a:pPr>
              <a:r>
                <a:rPr lang="en-US" sz="1816">
                  <a:solidFill>
                    <a:srgbClr val="4268A0"/>
                  </a:solidFill>
                  <a:latin typeface="Work Sans"/>
                  <a:ea typeface="Work Sans"/>
                  <a:cs typeface="Work Sans"/>
                  <a:sym typeface="Work Sans"/>
                </a:rPr>
                <a:t>ELLENSBURG, WA</a:t>
              </a:r>
            </a:p>
          </p:txBody>
        </p:sp>
      </p:grpSp>
      <p:grpSp>
        <p:nvGrpSpPr>
          <p:cNvPr name="Group 9" id="9"/>
          <p:cNvGrpSpPr/>
          <p:nvPr/>
        </p:nvGrpSpPr>
        <p:grpSpPr>
          <a:xfrm rot="0">
            <a:off x="11649294" y="3028704"/>
            <a:ext cx="6229596" cy="622959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28584" y="0"/>
                  </a:moveTo>
                  <a:lnTo>
                    <a:pt x="784216" y="0"/>
                  </a:lnTo>
                  <a:cubicBezTo>
                    <a:pt x="800003" y="0"/>
                    <a:pt x="812800" y="12797"/>
                    <a:pt x="812800" y="28584"/>
                  </a:cubicBezTo>
                  <a:lnTo>
                    <a:pt x="812800" y="784216"/>
                  </a:lnTo>
                  <a:cubicBezTo>
                    <a:pt x="812800" y="800003"/>
                    <a:pt x="800003" y="812800"/>
                    <a:pt x="784216" y="812800"/>
                  </a:cubicBezTo>
                  <a:lnTo>
                    <a:pt x="28584" y="812800"/>
                  </a:lnTo>
                  <a:cubicBezTo>
                    <a:pt x="12797" y="812800"/>
                    <a:pt x="0" y="800003"/>
                    <a:pt x="0" y="784216"/>
                  </a:cubicBezTo>
                  <a:lnTo>
                    <a:pt x="0" y="28584"/>
                  </a:lnTo>
                  <a:cubicBezTo>
                    <a:pt x="0" y="12797"/>
                    <a:pt x="12797" y="0"/>
                    <a:pt x="28584" y="0"/>
                  </a:cubicBezTo>
                  <a:close/>
                </a:path>
              </a:pathLst>
            </a:custGeom>
            <a:blipFill>
              <a:blip r:embed="rId2"/>
              <a:stretch>
                <a:fillRect l="0" t="-10882" r="0" b="-10882"/>
              </a:stretch>
            </a:blipFill>
          </p:spPr>
        </p:sp>
      </p:grpSp>
      <p:sp>
        <p:nvSpPr>
          <p:cNvPr name="TextBox 11" id="11"/>
          <p:cNvSpPr txBox="true"/>
          <p:nvPr/>
        </p:nvSpPr>
        <p:spPr>
          <a:xfrm rot="0">
            <a:off x="1028700" y="4020929"/>
            <a:ext cx="9290045" cy="4343400"/>
          </a:xfrm>
          <a:prstGeom prst="rect">
            <a:avLst/>
          </a:prstGeom>
        </p:spPr>
        <p:txBody>
          <a:bodyPr anchor="t" rtlCol="false" tIns="0" lIns="0" bIns="0" rIns="0">
            <a:spAutoFit/>
          </a:bodyPr>
          <a:lstStyle/>
          <a:p>
            <a:pPr algn="l">
              <a:lnSpc>
                <a:spcPts val="2688"/>
              </a:lnSpc>
            </a:pPr>
            <a:r>
              <a:rPr lang="en-US" sz="2240" b="true">
                <a:solidFill>
                  <a:srgbClr val="4268A0"/>
                </a:solidFill>
                <a:latin typeface="Work Sans Bold"/>
                <a:ea typeface="Work Sans Bold"/>
                <a:cs typeface="Work Sans Bold"/>
                <a:sym typeface="Work Sans Bold"/>
              </a:rPr>
              <a:t>Date:</a:t>
            </a:r>
            <a:r>
              <a:rPr lang="en-US" sz="2240">
                <a:solidFill>
                  <a:srgbClr val="4268A0"/>
                </a:solidFill>
                <a:latin typeface="Work Sans"/>
                <a:ea typeface="Work Sans"/>
                <a:cs typeface="Work Sans"/>
                <a:sym typeface="Work Sans"/>
              </a:rPr>
              <a:t> April 8</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Time: </a:t>
            </a:r>
            <a:r>
              <a:rPr lang="en-US" sz="2240">
                <a:solidFill>
                  <a:srgbClr val="4268A0"/>
                </a:solidFill>
                <a:latin typeface="Work Sans"/>
                <a:ea typeface="Work Sans"/>
                <a:cs typeface="Work Sans"/>
                <a:sym typeface="Work Sans"/>
              </a:rPr>
              <a:t>8:00 - 10:30 a.m.</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Location: </a:t>
            </a:r>
            <a:r>
              <a:rPr lang="en-US" sz="2240">
                <a:solidFill>
                  <a:srgbClr val="4268A0"/>
                </a:solidFill>
                <a:latin typeface="Work Sans"/>
                <a:ea typeface="Work Sans"/>
                <a:cs typeface="Work Sans"/>
                <a:sym typeface="Work Sans"/>
              </a:rPr>
              <a:t>Ellensburg Morgan Middle School</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Participation: </a:t>
            </a:r>
            <a:r>
              <a:rPr lang="en-US" sz="2240">
                <a:solidFill>
                  <a:srgbClr val="4268A0"/>
                </a:solidFill>
                <a:latin typeface="Work Sans"/>
                <a:ea typeface="Work Sans"/>
                <a:cs typeface="Work Sans"/>
                <a:sym typeface="Work Sans"/>
              </a:rPr>
              <a:t>23 Guest speakers | 150+ 8</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Graders</a:t>
            </a:r>
          </a:p>
          <a:p>
            <a:pPr algn="l">
              <a:lnSpc>
                <a:spcPts val="2688"/>
              </a:lnSpc>
            </a:pPr>
          </a:p>
          <a:p>
            <a:pPr algn="l" marL="0" indent="0" lvl="1">
              <a:lnSpc>
                <a:spcPts val="2688"/>
              </a:lnSpc>
              <a:spcBef>
                <a:spcPct val="0"/>
              </a:spcBef>
            </a:pPr>
            <a:r>
              <a:rPr lang="en-US" b="true" sz="2240">
                <a:solidFill>
                  <a:srgbClr val="4268A0"/>
                </a:solidFill>
                <a:latin typeface="Work Sans Bold"/>
                <a:ea typeface="Work Sans Bold"/>
                <a:cs typeface="Work Sans Bold"/>
                <a:sym typeface="Work Sans Bold"/>
              </a:rPr>
              <a:t>Represented Industries: </a:t>
            </a:r>
            <a:r>
              <a:rPr lang="en-US" sz="2240">
                <a:solidFill>
                  <a:srgbClr val="4268A0"/>
                </a:solidFill>
                <a:latin typeface="Work Sans"/>
                <a:ea typeface="Work Sans"/>
                <a:cs typeface="Work Sans"/>
                <a:sym typeface="Work Sans"/>
              </a:rPr>
              <a:t>Agriculture, Arts/Design, Beauty Services, Construction/Trades, Financial Services, First Responders, Healthcare/Human Services, Hospitality, Management/Entrepreneurship, Marketing and Sales, Public Service and Safety, STEM, Supply Chain</a:t>
            </a:r>
          </a:p>
        </p:txBody>
      </p:sp>
      <p:sp>
        <p:nvSpPr>
          <p:cNvPr name="Freeform 12" id="12"/>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3"/>
            <a:stretch>
              <a:fillRect l="0" t="0" r="0" b="0"/>
            </a:stretch>
          </a:blipFill>
        </p:spPr>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996043" y="389367"/>
            <a:ext cx="17811750" cy="1821824"/>
          </a:xfrm>
          <a:prstGeom prst="rect">
            <a:avLst/>
          </a:prstGeom>
        </p:spPr>
        <p:txBody>
          <a:bodyPr anchor="t" rtlCol="false" tIns="0" lIns="0" bIns="0" rIns="0">
            <a:spAutoFit/>
          </a:bodyPr>
          <a:lstStyle/>
          <a:p>
            <a:pPr algn="l">
              <a:lnSpc>
                <a:spcPts val="13600"/>
              </a:lnSpc>
            </a:pPr>
            <a:r>
              <a:rPr lang="en-US" sz="13600" spc="-748" b="true">
                <a:solidFill>
                  <a:srgbClr val="4268A0"/>
                </a:solidFill>
                <a:latin typeface="Aileron Heavy"/>
                <a:ea typeface="Aileron Heavy"/>
                <a:cs typeface="Aileron Heavy"/>
                <a:sym typeface="Aileron Heavy"/>
              </a:rPr>
              <a:t>2026 </a:t>
            </a:r>
          </a:p>
        </p:txBody>
      </p:sp>
      <p:grpSp>
        <p:nvGrpSpPr>
          <p:cNvPr name="Group 3" id="3"/>
          <p:cNvGrpSpPr/>
          <p:nvPr/>
        </p:nvGrpSpPr>
        <p:grpSpPr>
          <a:xfrm rot="0">
            <a:off x="1028700" y="2211191"/>
            <a:ext cx="6268811" cy="1293869"/>
            <a:chOff x="0" y="0"/>
            <a:chExt cx="8358415" cy="1725159"/>
          </a:xfrm>
        </p:grpSpPr>
        <p:grpSp>
          <p:nvGrpSpPr>
            <p:cNvPr name="Group 4" id="4"/>
            <p:cNvGrpSpPr/>
            <p:nvPr/>
          </p:nvGrpSpPr>
          <p:grpSpPr>
            <a:xfrm rot="0">
              <a:off x="0" y="0"/>
              <a:ext cx="8358415" cy="1725159"/>
              <a:chOff x="0" y="0"/>
              <a:chExt cx="1651045" cy="340772"/>
            </a:xfrm>
          </p:grpSpPr>
          <p:sp>
            <p:nvSpPr>
              <p:cNvPr name="Freeform 5" id="5"/>
              <p:cNvSpPr/>
              <p:nvPr/>
            </p:nvSpPr>
            <p:spPr>
              <a:xfrm flipH="false" flipV="false" rot="0">
                <a:off x="0" y="0"/>
                <a:ext cx="1651045" cy="340772"/>
              </a:xfrm>
              <a:custGeom>
                <a:avLst/>
                <a:gdLst/>
                <a:ahLst/>
                <a:cxnLst/>
                <a:rect r="r" b="b" t="t" l="l"/>
                <a:pathLst>
                  <a:path h="340772" w="1651045">
                    <a:moveTo>
                      <a:pt x="62984" y="0"/>
                    </a:moveTo>
                    <a:lnTo>
                      <a:pt x="1588060" y="0"/>
                    </a:lnTo>
                    <a:cubicBezTo>
                      <a:pt x="1604765" y="0"/>
                      <a:pt x="1620785" y="6636"/>
                      <a:pt x="1632597" y="18448"/>
                    </a:cubicBezTo>
                    <a:cubicBezTo>
                      <a:pt x="1644409" y="30260"/>
                      <a:pt x="1651045" y="46280"/>
                      <a:pt x="1651045" y="62984"/>
                    </a:cubicBezTo>
                    <a:lnTo>
                      <a:pt x="1651045" y="277788"/>
                    </a:lnTo>
                    <a:cubicBezTo>
                      <a:pt x="1651045" y="294492"/>
                      <a:pt x="1644409" y="310512"/>
                      <a:pt x="1632597" y="322324"/>
                    </a:cubicBezTo>
                    <a:cubicBezTo>
                      <a:pt x="1620785" y="334136"/>
                      <a:pt x="1604765" y="340772"/>
                      <a:pt x="1588060" y="340772"/>
                    </a:cubicBezTo>
                    <a:lnTo>
                      <a:pt x="62984" y="340772"/>
                    </a:lnTo>
                    <a:cubicBezTo>
                      <a:pt x="46280" y="340772"/>
                      <a:pt x="30260" y="334136"/>
                      <a:pt x="18448" y="322324"/>
                    </a:cubicBezTo>
                    <a:cubicBezTo>
                      <a:pt x="6636" y="310512"/>
                      <a:pt x="0" y="294492"/>
                      <a:pt x="0" y="277788"/>
                    </a:cubicBezTo>
                    <a:lnTo>
                      <a:pt x="0" y="62984"/>
                    </a:lnTo>
                    <a:cubicBezTo>
                      <a:pt x="0" y="46280"/>
                      <a:pt x="6636" y="30260"/>
                      <a:pt x="18448" y="18448"/>
                    </a:cubicBezTo>
                    <a:cubicBezTo>
                      <a:pt x="30260" y="6636"/>
                      <a:pt x="46280" y="0"/>
                      <a:pt x="62984" y="0"/>
                    </a:cubicBezTo>
                    <a:close/>
                  </a:path>
                </a:pathLst>
              </a:custGeom>
              <a:ln w="9525" cap="rnd">
                <a:solidFill>
                  <a:srgbClr val="1351AA"/>
                </a:solidFill>
                <a:prstDash val="solid"/>
                <a:round/>
              </a:ln>
            </p:spPr>
          </p:sp>
          <p:sp>
            <p:nvSpPr>
              <p:cNvPr name="TextBox 6" id="6"/>
              <p:cNvSpPr txBox="true"/>
              <p:nvPr/>
            </p:nvSpPr>
            <p:spPr>
              <a:xfrm>
                <a:off x="0" y="28575"/>
                <a:ext cx="1651045"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321953" y="460368"/>
              <a:ext cx="7714508"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National Civics Bee Regional Competition</a:t>
              </a:r>
            </a:p>
          </p:txBody>
        </p:sp>
        <p:sp>
          <p:nvSpPr>
            <p:cNvPr name="TextBox 8" id="8"/>
            <p:cNvSpPr txBox="true"/>
            <p:nvPr/>
          </p:nvSpPr>
          <p:spPr>
            <a:xfrm rot="0">
              <a:off x="321953" y="906493"/>
              <a:ext cx="6778711"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WA</a:t>
              </a:r>
            </a:p>
          </p:txBody>
        </p:sp>
      </p:grpSp>
      <p:grpSp>
        <p:nvGrpSpPr>
          <p:cNvPr name="Group 9" id="9"/>
          <p:cNvGrpSpPr/>
          <p:nvPr/>
        </p:nvGrpSpPr>
        <p:grpSpPr>
          <a:xfrm rot="0">
            <a:off x="11793648" y="3271648"/>
            <a:ext cx="5933504" cy="5986652"/>
            <a:chOff x="0" y="0"/>
            <a:chExt cx="774168" cy="781102"/>
          </a:xfrm>
        </p:grpSpPr>
        <p:sp>
          <p:nvSpPr>
            <p:cNvPr name="Freeform 10" id="10"/>
            <p:cNvSpPr/>
            <p:nvPr/>
          </p:nvSpPr>
          <p:spPr>
            <a:xfrm flipH="false" flipV="false" rot="0">
              <a:off x="0" y="0"/>
              <a:ext cx="774168" cy="781102"/>
            </a:xfrm>
            <a:custGeom>
              <a:avLst/>
              <a:gdLst/>
              <a:ahLst/>
              <a:cxnLst/>
              <a:rect r="r" b="b" t="t" l="l"/>
              <a:pathLst>
                <a:path h="781102" w="774168">
                  <a:moveTo>
                    <a:pt x="30010" y="0"/>
                  </a:moveTo>
                  <a:lnTo>
                    <a:pt x="744158" y="0"/>
                  </a:lnTo>
                  <a:cubicBezTo>
                    <a:pt x="752117" y="0"/>
                    <a:pt x="759750" y="3162"/>
                    <a:pt x="765378" y="8790"/>
                  </a:cubicBezTo>
                  <a:cubicBezTo>
                    <a:pt x="771006" y="14418"/>
                    <a:pt x="774168" y="22051"/>
                    <a:pt x="774168" y="30010"/>
                  </a:cubicBezTo>
                  <a:lnTo>
                    <a:pt x="774168" y="751092"/>
                  </a:lnTo>
                  <a:cubicBezTo>
                    <a:pt x="774168" y="767666"/>
                    <a:pt x="760732" y="781102"/>
                    <a:pt x="744158" y="781102"/>
                  </a:cubicBezTo>
                  <a:lnTo>
                    <a:pt x="30010" y="781102"/>
                  </a:lnTo>
                  <a:cubicBezTo>
                    <a:pt x="13436" y="781102"/>
                    <a:pt x="0" y="767666"/>
                    <a:pt x="0" y="751092"/>
                  </a:cubicBezTo>
                  <a:lnTo>
                    <a:pt x="0" y="30010"/>
                  </a:lnTo>
                  <a:cubicBezTo>
                    <a:pt x="0" y="22051"/>
                    <a:pt x="3162" y="14418"/>
                    <a:pt x="8790" y="8790"/>
                  </a:cubicBezTo>
                  <a:cubicBezTo>
                    <a:pt x="14418" y="3162"/>
                    <a:pt x="22051" y="0"/>
                    <a:pt x="30010" y="0"/>
                  </a:cubicBezTo>
                  <a:close/>
                </a:path>
              </a:pathLst>
            </a:custGeom>
            <a:blipFill>
              <a:blip r:embed="rId2"/>
              <a:stretch>
                <a:fillRect l="-3822" t="-45671" r="-6276" b="0"/>
              </a:stretch>
            </a:blipFill>
          </p:spPr>
        </p:sp>
      </p:grpSp>
      <p:sp>
        <p:nvSpPr>
          <p:cNvPr name="TextBox 11" id="11"/>
          <p:cNvSpPr txBox="true"/>
          <p:nvPr/>
        </p:nvSpPr>
        <p:spPr>
          <a:xfrm rot="0">
            <a:off x="1178251" y="3495535"/>
            <a:ext cx="10089018" cy="6010275"/>
          </a:xfrm>
          <a:prstGeom prst="rect">
            <a:avLst/>
          </a:prstGeom>
        </p:spPr>
        <p:txBody>
          <a:bodyPr anchor="t" rtlCol="false" tIns="0" lIns="0" bIns="0" rIns="0">
            <a:spAutoFit/>
          </a:bodyPr>
          <a:lstStyle/>
          <a:p>
            <a:pPr algn="l">
              <a:lnSpc>
                <a:spcPts val="2688"/>
              </a:lnSpc>
            </a:pPr>
            <a:r>
              <a:rPr lang="en-US" sz="2240" b="true">
                <a:solidFill>
                  <a:srgbClr val="4268A0"/>
                </a:solidFill>
                <a:latin typeface="Work Sans Bold"/>
                <a:ea typeface="Work Sans Bold"/>
                <a:cs typeface="Work Sans Bold"/>
                <a:sym typeface="Work Sans Bold"/>
              </a:rPr>
              <a:t>Date:</a:t>
            </a:r>
            <a:r>
              <a:rPr lang="en-US" sz="2240">
                <a:solidFill>
                  <a:srgbClr val="4268A0"/>
                </a:solidFill>
                <a:latin typeface="Work Sans"/>
                <a:ea typeface="Work Sans"/>
                <a:cs typeface="Work Sans"/>
                <a:sym typeface="Work Sans"/>
              </a:rPr>
              <a:t> April 25, 2026</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Locations:</a:t>
            </a:r>
          </a:p>
          <a:p>
            <a:pPr algn="l">
              <a:lnSpc>
                <a:spcPts val="2688"/>
              </a:lnSpc>
            </a:pPr>
            <a:r>
              <a:rPr lang="en-US" sz="2240">
                <a:solidFill>
                  <a:srgbClr val="4268A0"/>
                </a:solidFill>
                <a:latin typeface="Work Sans"/>
                <a:ea typeface="Work Sans"/>
                <a:cs typeface="Work Sans"/>
                <a:sym typeface="Work Sans"/>
              </a:rPr>
              <a:t>Hal Holmes Community Center</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Welcome Message:</a:t>
            </a:r>
            <a:r>
              <a:rPr lang="en-US" sz="2240">
                <a:solidFill>
                  <a:srgbClr val="4268A0"/>
                </a:solidFill>
                <a:latin typeface="Work Sans"/>
                <a:ea typeface="Work Sans"/>
                <a:cs typeface="Work Sans"/>
                <a:sym typeface="Work Sans"/>
              </a:rPr>
              <a:t> 13</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District State Senator Judy Warnick and Representative Tom Dent</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Attendees: </a:t>
            </a:r>
            <a:r>
              <a:rPr lang="en-US" sz="2240">
                <a:solidFill>
                  <a:srgbClr val="4268A0"/>
                </a:solidFill>
                <a:latin typeface="Work Sans"/>
                <a:ea typeface="Work Sans"/>
                <a:cs typeface="Work Sans"/>
                <a:sym typeface="Work Sans"/>
              </a:rPr>
              <a:t>6-8</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Graders</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Sponsors: </a:t>
            </a:r>
            <a:r>
              <a:rPr lang="en-US" sz="2240">
                <a:solidFill>
                  <a:srgbClr val="4268A0"/>
                </a:solidFill>
                <a:latin typeface="Work Sans"/>
                <a:ea typeface="Work Sans"/>
                <a:cs typeface="Work Sans"/>
                <a:sym typeface="Work Sans"/>
              </a:rPr>
              <a:t>City of Ellensburg and US Bank Ellensburg</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Essay Submissions:  90</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Competitors: 18</a:t>
            </a:r>
          </a:p>
          <a:p>
            <a:pPr algn="l">
              <a:lnSpc>
                <a:spcPts val="2688"/>
              </a:lnSpc>
            </a:pPr>
            <a:r>
              <a:rPr lang="en-US" sz="2240" b="true">
                <a:solidFill>
                  <a:srgbClr val="4268A0"/>
                </a:solidFill>
                <a:latin typeface="Work Sans Bold"/>
                <a:ea typeface="Work Sans Bold"/>
                <a:cs typeface="Work Sans Bold"/>
                <a:sym typeface="Work Sans Bold"/>
              </a:rPr>
              <a:t>Breakdown of competitors:</a:t>
            </a:r>
          </a:p>
          <a:p>
            <a:pPr algn="l">
              <a:lnSpc>
                <a:spcPts val="2688"/>
              </a:lnSpc>
            </a:pPr>
            <a:r>
              <a:rPr lang="en-US" sz="2240">
                <a:solidFill>
                  <a:srgbClr val="4268A0"/>
                </a:solidFill>
                <a:latin typeface="Work Sans"/>
                <a:ea typeface="Work Sans"/>
                <a:cs typeface="Work Sans"/>
                <a:sym typeface="Work Sans"/>
              </a:rPr>
              <a:t>Selah: 7</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- 10 students, Ellensburg: 6</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- 1 student | 7</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- 1 student | 8</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- 3 students, Spokane: 8</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- 2 students, Kittitas: 8</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- 1 student</a:t>
            </a:r>
          </a:p>
        </p:txBody>
      </p:sp>
      <p:pic>
        <p:nvPicPr>
          <p:cNvPr name="Picture 12" id="12"/>
          <p:cNvPicPr>
            <a:picLocks noChangeAspect="true"/>
          </p:cNvPicPr>
          <p:nvPr/>
        </p:nvPicPr>
        <p:blipFill>
          <a:blip r:embed="rId3"/>
          <a:stretch>
            <a:fillRect/>
          </a:stretch>
        </p:blipFill>
        <p:spPr>
          <a:xfrm rot="0">
            <a:off x="15597864" y="7916341"/>
            <a:ext cx="2200556" cy="2200556"/>
          </a:xfrm>
          <a:prstGeom prst="rect">
            <a:avLst/>
          </a:prstGeom>
        </p:spPr>
      </p:pic>
      <p:sp>
        <p:nvSpPr>
          <p:cNvPr name="Freeform 13" id="13"/>
          <p:cNvSpPr/>
          <p:nvPr/>
        </p:nvSpPr>
        <p:spPr>
          <a:xfrm flipH="false" flipV="false" rot="-1195626">
            <a:off x="14644142" y="8637120"/>
            <a:ext cx="1105037" cy="667166"/>
          </a:xfrm>
          <a:custGeom>
            <a:avLst/>
            <a:gdLst/>
            <a:ahLst/>
            <a:cxnLst/>
            <a:rect r="r" b="b" t="t" l="l"/>
            <a:pathLst>
              <a:path h="667166" w="1105037">
                <a:moveTo>
                  <a:pt x="0" y="0"/>
                </a:moveTo>
                <a:lnTo>
                  <a:pt x="1105038" y="0"/>
                </a:lnTo>
                <a:lnTo>
                  <a:pt x="1105038" y="667167"/>
                </a:lnTo>
                <a:lnTo>
                  <a:pt x="0" y="667167"/>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4" id="14"/>
          <p:cNvSpPr txBox="true"/>
          <p:nvPr/>
        </p:nvSpPr>
        <p:spPr>
          <a:xfrm rot="0">
            <a:off x="13863086" y="9463762"/>
            <a:ext cx="1855662" cy="469756"/>
          </a:xfrm>
          <a:prstGeom prst="rect">
            <a:avLst/>
          </a:prstGeom>
        </p:spPr>
        <p:txBody>
          <a:bodyPr anchor="t" rtlCol="false" tIns="0" lIns="0" bIns="0" rIns="0">
            <a:spAutoFit/>
          </a:bodyPr>
          <a:lstStyle/>
          <a:p>
            <a:pPr algn="ctr">
              <a:lnSpc>
                <a:spcPts val="3805"/>
              </a:lnSpc>
            </a:pPr>
            <a:r>
              <a:rPr lang="en-US" b="true" sz="2718" spc="-5">
                <a:solidFill>
                  <a:srgbClr val="4268A0"/>
                </a:solidFill>
                <a:latin typeface="Aileron Bold"/>
                <a:ea typeface="Aileron Bold"/>
                <a:cs typeface="Aileron Bold"/>
                <a:sym typeface="Aileron Bold"/>
              </a:rPr>
              <a:t>Learn More</a:t>
            </a:r>
          </a:p>
        </p:txBody>
      </p:sp>
      <p:sp>
        <p:nvSpPr>
          <p:cNvPr name="Freeform 15" id="15"/>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6"/>
            <a:stretch>
              <a:fillRect l="0" t="0" r="0" b="0"/>
            </a:stretch>
          </a:blipFill>
        </p:spPr>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1028700" y="442893"/>
            <a:ext cx="17811750" cy="1821824"/>
          </a:xfrm>
          <a:prstGeom prst="rect">
            <a:avLst/>
          </a:prstGeom>
        </p:spPr>
        <p:txBody>
          <a:bodyPr anchor="t" rtlCol="false" tIns="0" lIns="0" bIns="0" rIns="0">
            <a:spAutoFit/>
          </a:bodyPr>
          <a:lstStyle/>
          <a:p>
            <a:pPr algn="l">
              <a:lnSpc>
                <a:spcPts val="13600"/>
              </a:lnSpc>
            </a:pPr>
            <a:r>
              <a:rPr lang="en-US" sz="13600" spc="-748" b="true">
                <a:solidFill>
                  <a:srgbClr val="4268A0"/>
                </a:solidFill>
                <a:latin typeface="Aileron Heavy"/>
                <a:ea typeface="Aileron Heavy"/>
                <a:cs typeface="Aileron Heavy"/>
                <a:sym typeface="Aileron Heavy"/>
              </a:rPr>
              <a:t>2026</a:t>
            </a:r>
          </a:p>
        </p:txBody>
      </p:sp>
      <p:grpSp>
        <p:nvGrpSpPr>
          <p:cNvPr name="Group 3" id="3"/>
          <p:cNvGrpSpPr/>
          <p:nvPr/>
        </p:nvGrpSpPr>
        <p:grpSpPr>
          <a:xfrm rot="0">
            <a:off x="1028700" y="2264717"/>
            <a:ext cx="5672413" cy="1293869"/>
            <a:chOff x="0" y="0"/>
            <a:chExt cx="7563217" cy="1725159"/>
          </a:xfrm>
        </p:grpSpPr>
        <p:grpSp>
          <p:nvGrpSpPr>
            <p:cNvPr name="Group 4" id="4"/>
            <p:cNvGrpSpPr/>
            <p:nvPr/>
          </p:nvGrpSpPr>
          <p:grpSpPr>
            <a:xfrm rot="0">
              <a:off x="0" y="0"/>
              <a:ext cx="7563217" cy="1725159"/>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91323" y="460368"/>
              <a:ext cx="6980570"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Reality Day</a:t>
              </a:r>
            </a:p>
          </p:txBody>
        </p:sp>
        <p:sp>
          <p:nvSpPr>
            <p:cNvPr name="TextBox 8" id="8"/>
            <p:cNvSpPr txBox="true"/>
            <p:nvPr/>
          </p:nvSpPr>
          <p:spPr>
            <a:xfrm rot="0">
              <a:off x="291323" y="906493"/>
              <a:ext cx="6133802"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WA</a:t>
              </a:r>
            </a:p>
          </p:txBody>
        </p:sp>
      </p:grpSp>
      <p:sp>
        <p:nvSpPr>
          <p:cNvPr name="Freeform 9" id="9"/>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2"/>
            <a:stretch>
              <a:fillRect l="0" t="0" r="0" b="0"/>
            </a:stretch>
          </a:blipFill>
        </p:spPr>
      </p:sp>
      <p:grpSp>
        <p:nvGrpSpPr>
          <p:cNvPr name="Group 10" id="10"/>
          <p:cNvGrpSpPr/>
          <p:nvPr/>
        </p:nvGrpSpPr>
        <p:grpSpPr>
          <a:xfrm rot="0">
            <a:off x="10613323" y="3924300"/>
            <a:ext cx="3171555" cy="4447010"/>
            <a:chOff x="0" y="0"/>
            <a:chExt cx="812800" cy="1139671"/>
          </a:xfrm>
        </p:grpSpPr>
        <p:sp>
          <p:nvSpPr>
            <p:cNvPr name="Freeform 11" id="11"/>
            <p:cNvSpPr/>
            <p:nvPr/>
          </p:nvSpPr>
          <p:spPr>
            <a:xfrm flipH="false" flipV="false" rot="0">
              <a:off x="0" y="0"/>
              <a:ext cx="812800" cy="1139671"/>
            </a:xfrm>
            <a:custGeom>
              <a:avLst/>
              <a:gdLst/>
              <a:ahLst/>
              <a:cxnLst/>
              <a:rect r="r" b="b" t="t" l="l"/>
              <a:pathLst>
                <a:path h="1139671" w="812800">
                  <a:moveTo>
                    <a:pt x="56144" y="0"/>
                  </a:moveTo>
                  <a:lnTo>
                    <a:pt x="756656" y="0"/>
                  </a:lnTo>
                  <a:cubicBezTo>
                    <a:pt x="787663" y="0"/>
                    <a:pt x="812800" y="25137"/>
                    <a:pt x="812800" y="56144"/>
                  </a:cubicBezTo>
                  <a:lnTo>
                    <a:pt x="812800" y="1083527"/>
                  </a:lnTo>
                  <a:cubicBezTo>
                    <a:pt x="812800" y="1114534"/>
                    <a:pt x="787663" y="1139671"/>
                    <a:pt x="756656" y="1139671"/>
                  </a:cubicBezTo>
                  <a:lnTo>
                    <a:pt x="56144" y="1139671"/>
                  </a:lnTo>
                  <a:cubicBezTo>
                    <a:pt x="25137" y="1139671"/>
                    <a:pt x="0" y="1114534"/>
                    <a:pt x="0" y="1083527"/>
                  </a:cubicBezTo>
                  <a:lnTo>
                    <a:pt x="0" y="56144"/>
                  </a:lnTo>
                  <a:cubicBezTo>
                    <a:pt x="0" y="25137"/>
                    <a:pt x="25137" y="0"/>
                    <a:pt x="56144" y="0"/>
                  </a:cubicBezTo>
                  <a:close/>
                </a:path>
              </a:pathLst>
            </a:custGeom>
            <a:blipFill>
              <a:blip r:embed="rId3"/>
              <a:stretch>
                <a:fillRect l="0" t="-3903" r="0" b="-3903"/>
              </a:stretch>
            </a:blipFill>
          </p:spPr>
        </p:sp>
      </p:grpSp>
      <p:grpSp>
        <p:nvGrpSpPr>
          <p:cNvPr name="Group 12" id="12"/>
          <p:cNvGrpSpPr/>
          <p:nvPr/>
        </p:nvGrpSpPr>
        <p:grpSpPr>
          <a:xfrm rot="0">
            <a:off x="13918229" y="2654496"/>
            <a:ext cx="3923572" cy="3236845"/>
            <a:chOff x="0" y="0"/>
            <a:chExt cx="985243" cy="812800"/>
          </a:xfrm>
        </p:grpSpPr>
        <p:sp>
          <p:nvSpPr>
            <p:cNvPr name="Freeform 13" id="13"/>
            <p:cNvSpPr/>
            <p:nvPr/>
          </p:nvSpPr>
          <p:spPr>
            <a:xfrm flipH="false" flipV="false" rot="0">
              <a:off x="0" y="0"/>
              <a:ext cx="985243" cy="812800"/>
            </a:xfrm>
            <a:custGeom>
              <a:avLst/>
              <a:gdLst/>
              <a:ahLst/>
              <a:cxnLst/>
              <a:rect r="r" b="b" t="t" l="l"/>
              <a:pathLst>
                <a:path h="812800" w="985243">
                  <a:moveTo>
                    <a:pt x="45383" y="0"/>
                  </a:moveTo>
                  <a:lnTo>
                    <a:pt x="939860" y="0"/>
                  </a:lnTo>
                  <a:cubicBezTo>
                    <a:pt x="964924" y="0"/>
                    <a:pt x="985243" y="20319"/>
                    <a:pt x="985243" y="45383"/>
                  </a:cubicBezTo>
                  <a:lnTo>
                    <a:pt x="985243" y="767417"/>
                  </a:lnTo>
                  <a:cubicBezTo>
                    <a:pt x="985243" y="779453"/>
                    <a:pt x="980462" y="790997"/>
                    <a:pt x="971951" y="799508"/>
                  </a:cubicBezTo>
                  <a:cubicBezTo>
                    <a:pt x="963440" y="808019"/>
                    <a:pt x="951896" y="812800"/>
                    <a:pt x="939860" y="812800"/>
                  </a:cubicBezTo>
                  <a:lnTo>
                    <a:pt x="45383" y="812800"/>
                  </a:lnTo>
                  <a:cubicBezTo>
                    <a:pt x="20319" y="812800"/>
                    <a:pt x="0" y="792481"/>
                    <a:pt x="0" y="767417"/>
                  </a:cubicBezTo>
                  <a:lnTo>
                    <a:pt x="0" y="45383"/>
                  </a:lnTo>
                  <a:cubicBezTo>
                    <a:pt x="0" y="20319"/>
                    <a:pt x="20319" y="0"/>
                    <a:pt x="45383" y="0"/>
                  </a:cubicBezTo>
                  <a:close/>
                </a:path>
              </a:pathLst>
            </a:custGeom>
            <a:blipFill>
              <a:blip r:embed="rId4"/>
              <a:stretch>
                <a:fillRect l="0" t="-52104" r="0" b="0"/>
              </a:stretch>
            </a:blipFill>
          </p:spPr>
        </p:sp>
      </p:grpSp>
      <p:grpSp>
        <p:nvGrpSpPr>
          <p:cNvPr name="Group 14" id="14"/>
          <p:cNvGrpSpPr/>
          <p:nvPr/>
        </p:nvGrpSpPr>
        <p:grpSpPr>
          <a:xfrm rot="0">
            <a:off x="13918229" y="6211444"/>
            <a:ext cx="3923572" cy="3236845"/>
            <a:chOff x="0" y="0"/>
            <a:chExt cx="985243" cy="812800"/>
          </a:xfrm>
        </p:grpSpPr>
        <p:sp>
          <p:nvSpPr>
            <p:cNvPr name="Freeform 15" id="15"/>
            <p:cNvSpPr/>
            <p:nvPr/>
          </p:nvSpPr>
          <p:spPr>
            <a:xfrm flipH="false" flipV="false" rot="0">
              <a:off x="0" y="0"/>
              <a:ext cx="985243" cy="812800"/>
            </a:xfrm>
            <a:custGeom>
              <a:avLst/>
              <a:gdLst/>
              <a:ahLst/>
              <a:cxnLst/>
              <a:rect r="r" b="b" t="t" l="l"/>
              <a:pathLst>
                <a:path h="812800" w="985243">
                  <a:moveTo>
                    <a:pt x="45383" y="0"/>
                  </a:moveTo>
                  <a:lnTo>
                    <a:pt x="939860" y="0"/>
                  </a:lnTo>
                  <a:cubicBezTo>
                    <a:pt x="964924" y="0"/>
                    <a:pt x="985243" y="20319"/>
                    <a:pt x="985243" y="45383"/>
                  </a:cubicBezTo>
                  <a:lnTo>
                    <a:pt x="985243" y="767417"/>
                  </a:lnTo>
                  <a:cubicBezTo>
                    <a:pt x="985243" y="779453"/>
                    <a:pt x="980462" y="790997"/>
                    <a:pt x="971951" y="799508"/>
                  </a:cubicBezTo>
                  <a:cubicBezTo>
                    <a:pt x="963440" y="808019"/>
                    <a:pt x="951896" y="812800"/>
                    <a:pt x="939860" y="812800"/>
                  </a:cubicBezTo>
                  <a:lnTo>
                    <a:pt x="45383" y="812800"/>
                  </a:lnTo>
                  <a:cubicBezTo>
                    <a:pt x="20319" y="812800"/>
                    <a:pt x="0" y="792481"/>
                    <a:pt x="0" y="767417"/>
                  </a:cubicBezTo>
                  <a:lnTo>
                    <a:pt x="0" y="45383"/>
                  </a:lnTo>
                  <a:cubicBezTo>
                    <a:pt x="0" y="20319"/>
                    <a:pt x="20319" y="0"/>
                    <a:pt x="45383" y="0"/>
                  </a:cubicBezTo>
                  <a:close/>
                </a:path>
              </a:pathLst>
            </a:custGeom>
            <a:blipFill>
              <a:blip r:embed="rId5"/>
              <a:stretch>
                <a:fillRect l="-689" t="0" r="-689" b="0"/>
              </a:stretch>
            </a:blipFill>
          </p:spPr>
        </p:sp>
      </p:grpSp>
      <p:sp>
        <p:nvSpPr>
          <p:cNvPr name="TextBox 16" id="16"/>
          <p:cNvSpPr txBox="true"/>
          <p:nvPr/>
        </p:nvSpPr>
        <p:spPr>
          <a:xfrm rot="0">
            <a:off x="1028700" y="3914775"/>
            <a:ext cx="9452498" cy="5343525"/>
          </a:xfrm>
          <a:prstGeom prst="rect">
            <a:avLst/>
          </a:prstGeom>
        </p:spPr>
        <p:txBody>
          <a:bodyPr anchor="t" rtlCol="false" tIns="0" lIns="0" bIns="0" rIns="0">
            <a:spAutoFit/>
          </a:bodyPr>
          <a:lstStyle/>
          <a:p>
            <a:pPr algn="l">
              <a:lnSpc>
                <a:spcPts val="2690"/>
              </a:lnSpc>
            </a:pPr>
            <a:r>
              <a:rPr lang="en-US" sz="2241" b="true">
                <a:solidFill>
                  <a:srgbClr val="4268A0"/>
                </a:solidFill>
                <a:latin typeface="Work Sans Bold"/>
                <a:ea typeface="Work Sans Bold"/>
                <a:cs typeface="Work Sans Bold"/>
                <a:sym typeface="Work Sans Bold"/>
              </a:rPr>
              <a:t>Date:</a:t>
            </a:r>
            <a:r>
              <a:rPr lang="en-US" sz="2241">
                <a:solidFill>
                  <a:srgbClr val="4268A0"/>
                </a:solidFill>
                <a:latin typeface="Work Sans"/>
                <a:ea typeface="Work Sans"/>
                <a:cs typeface="Work Sans"/>
                <a:sym typeface="Work Sans"/>
              </a:rPr>
              <a:t> May 6, 2026</a:t>
            </a:r>
          </a:p>
          <a:p>
            <a:pPr algn="l">
              <a:lnSpc>
                <a:spcPts val="2690"/>
              </a:lnSpc>
            </a:pPr>
          </a:p>
          <a:p>
            <a:pPr algn="l">
              <a:lnSpc>
                <a:spcPts val="2690"/>
              </a:lnSpc>
            </a:pPr>
            <a:r>
              <a:rPr lang="en-US" sz="2241" b="true">
                <a:solidFill>
                  <a:srgbClr val="4268A0"/>
                </a:solidFill>
                <a:latin typeface="Work Sans Bold"/>
                <a:ea typeface="Work Sans Bold"/>
                <a:cs typeface="Work Sans Bold"/>
                <a:sym typeface="Work Sans Bold"/>
              </a:rPr>
              <a:t>Time: </a:t>
            </a:r>
            <a:r>
              <a:rPr lang="en-US" sz="2241">
                <a:solidFill>
                  <a:srgbClr val="4268A0"/>
                </a:solidFill>
                <a:latin typeface="Work Sans"/>
                <a:ea typeface="Work Sans"/>
                <a:cs typeface="Work Sans"/>
                <a:sym typeface="Work Sans"/>
              </a:rPr>
              <a:t>9:00 a.m.-1:00 p.m.</a:t>
            </a:r>
          </a:p>
          <a:p>
            <a:pPr algn="l">
              <a:lnSpc>
                <a:spcPts val="2690"/>
              </a:lnSpc>
            </a:pPr>
          </a:p>
          <a:p>
            <a:pPr algn="l">
              <a:lnSpc>
                <a:spcPts val="2690"/>
              </a:lnSpc>
            </a:pPr>
            <a:r>
              <a:rPr lang="en-US" sz="2241" b="true">
                <a:solidFill>
                  <a:srgbClr val="4268A0"/>
                </a:solidFill>
                <a:latin typeface="Work Sans Bold"/>
                <a:ea typeface="Work Sans Bold"/>
                <a:cs typeface="Work Sans Bold"/>
                <a:sym typeface="Work Sans Bold"/>
              </a:rPr>
              <a:t>Location:</a:t>
            </a:r>
          </a:p>
          <a:p>
            <a:pPr algn="l">
              <a:lnSpc>
                <a:spcPts val="2690"/>
              </a:lnSpc>
            </a:pPr>
            <a:r>
              <a:rPr lang="en-US" sz="2241">
                <a:solidFill>
                  <a:srgbClr val="4268A0"/>
                </a:solidFill>
                <a:latin typeface="Work Sans"/>
                <a:ea typeface="Work Sans"/>
                <a:cs typeface="Work Sans"/>
                <a:sym typeface="Work Sans"/>
              </a:rPr>
              <a:t>Ellensburg High School</a:t>
            </a:r>
          </a:p>
          <a:p>
            <a:pPr algn="l">
              <a:lnSpc>
                <a:spcPts val="2690"/>
              </a:lnSpc>
            </a:pPr>
          </a:p>
          <a:p>
            <a:pPr algn="l">
              <a:lnSpc>
                <a:spcPts val="2690"/>
              </a:lnSpc>
            </a:pPr>
            <a:r>
              <a:rPr lang="en-US" sz="2241" b="true">
                <a:solidFill>
                  <a:srgbClr val="4268A0"/>
                </a:solidFill>
                <a:latin typeface="Work Sans Bold"/>
                <a:ea typeface="Work Sans Bold"/>
                <a:cs typeface="Work Sans Bold"/>
                <a:sym typeface="Work Sans Bold"/>
              </a:rPr>
              <a:t>School Participation:</a:t>
            </a:r>
          </a:p>
          <a:p>
            <a:pPr algn="l">
              <a:lnSpc>
                <a:spcPts val="2690"/>
              </a:lnSpc>
            </a:pPr>
            <a:r>
              <a:rPr lang="en-US" sz="2241">
                <a:solidFill>
                  <a:srgbClr val="4268A0"/>
                </a:solidFill>
                <a:latin typeface="Work Sans"/>
                <a:ea typeface="Work Sans"/>
                <a:cs typeface="Work Sans"/>
                <a:sym typeface="Work Sans"/>
              </a:rPr>
              <a:t>Cle Elum/Roslyn Swiftwater Learning - 4</a:t>
            </a:r>
          </a:p>
          <a:p>
            <a:pPr algn="l">
              <a:lnSpc>
                <a:spcPts val="2690"/>
              </a:lnSpc>
            </a:pPr>
            <a:r>
              <a:rPr lang="en-US" sz="2241">
                <a:solidFill>
                  <a:srgbClr val="4268A0"/>
                </a:solidFill>
                <a:latin typeface="Work Sans"/>
                <a:ea typeface="Work Sans"/>
                <a:cs typeface="Work Sans"/>
                <a:sym typeface="Work Sans"/>
              </a:rPr>
              <a:t>Ellensburg High School - 88</a:t>
            </a:r>
          </a:p>
          <a:p>
            <a:pPr algn="l">
              <a:lnSpc>
                <a:spcPts val="2690"/>
              </a:lnSpc>
            </a:pPr>
            <a:r>
              <a:rPr lang="en-US" sz="2241">
                <a:solidFill>
                  <a:srgbClr val="4268A0"/>
                </a:solidFill>
                <a:latin typeface="Work Sans"/>
                <a:ea typeface="Work Sans"/>
                <a:cs typeface="Work Sans"/>
                <a:sym typeface="Work Sans"/>
              </a:rPr>
              <a:t>Thorp School District - 16 </a:t>
            </a:r>
          </a:p>
          <a:p>
            <a:pPr algn="l">
              <a:lnSpc>
                <a:spcPts val="2690"/>
              </a:lnSpc>
            </a:pPr>
          </a:p>
          <a:p>
            <a:pPr algn="l">
              <a:lnSpc>
                <a:spcPts val="2690"/>
              </a:lnSpc>
            </a:pPr>
            <a:r>
              <a:rPr lang="en-US" sz="2241" b="true">
                <a:solidFill>
                  <a:srgbClr val="4268A0"/>
                </a:solidFill>
                <a:latin typeface="Work Sans Bold"/>
                <a:ea typeface="Work Sans Bold"/>
                <a:cs typeface="Work Sans Bold"/>
                <a:sym typeface="Work Sans Bold"/>
              </a:rPr>
              <a:t>Produced by: </a:t>
            </a:r>
            <a:r>
              <a:rPr lang="en-US" sz="2241">
                <a:solidFill>
                  <a:srgbClr val="4268A0"/>
                </a:solidFill>
                <a:latin typeface="Work Sans"/>
                <a:ea typeface="Work Sans"/>
                <a:cs typeface="Work Sans"/>
                <a:sym typeface="Work Sans"/>
              </a:rPr>
              <a:t>WSECU and Kittitas County Chamber of Commerce</a:t>
            </a:r>
          </a:p>
          <a:p>
            <a:pPr algn="l">
              <a:lnSpc>
                <a:spcPts val="2690"/>
              </a:lnSpc>
            </a:pPr>
          </a:p>
          <a:p>
            <a:pPr algn="l">
              <a:lnSpc>
                <a:spcPts val="2690"/>
              </a:lnSpc>
            </a:pPr>
            <a:r>
              <a:rPr lang="en-US" sz="2241" b="true">
                <a:solidFill>
                  <a:srgbClr val="4268A0"/>
                </a:solidFill>
                <a:latin typeface="Work Sans Bold"/>
                <a:ea typeface="Work Sans Bold"/>
                <a:cs typeface="Work Sans Bold"/>
                <a:sym typeface="Work Sans Bold"/>
              </a:rPr>
              <a:t>Business Participation:</a:t>
            </a:r>
          </a:p>
          <a:p>
            <a:pPr algn="l" marL="0" indent="0" lvl="1">
              <a:lnSpc>
                <a:spcPts val="2690"/>
              </a:lnSpc>
              <a:spcBef>
                <a:spcPct val="0"/>
              </a:spcBef>
            </a:pPr>
            <a:r>
              <a:rPr lang="en-US" sz="2241">
                <a:solidFill>
                  <a:srgbClr val="4268A0"/>
                </a:solidFill>
                <a:latin typeface="Work Sans"/>
                <a:ea typeface="Work Sans"/>
                <a:cs typeface="Work Sans"/>
                <a:sym typeface="Work Sans"/>
              </a:rPr>
              <a:t>19 Volunteers from various industries</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4268A0"/>
        </a:solidFill>
      </p:bgPr>
    </p:bg>
    <p:spTree>
      <p:nvGrpSpPr>
        <p:cNvPr id="1" name=""/>
        <p:cNvGrpSpPr/>
        <p:nvPr/>
      </p:nvGrpSpPr>
      <p:grpSpPr>
        <a:xfrm>
          <a:off x="0" y="0"/>
          <a:ext cx="0" cy="0"/>
          <a:chOff x="0" y="0"/>
          <a:chExt cx="0" cy="0"/>
        </a:xfrm>
      </p:grpSpPr>
      <p:sp>
        <p:nvSpPr>
          <p:cNvPr name="Freeform 2" id="2"/>
          <p:cNvSpPr/>
          <p:nvPr/>
        </p:nvSpPr>
        <p:spPr>
          <a:xfrm flipH="false" flipV="false" rot="0">
            <a:off x="14315608" y="413409"/>
            <a:ext cx="3504294" cy="2526829"/>
          </a:xfrm>
          <a:custGeom>
            <a:avLst/>
            <a:gdLst/>
            <a:ahLst/>
            <a:cxnLst/>
            <a:rect r="r" b="b" t="t" l="l"/>
            <a:pathLst>
              <a:path h="2526829" w="3504294">
                <a:moveTo>
                  <a:pt x="0" y="0"/>
                </a:moveTo>
                <a:lnTo>
                  <a:pt x="3504294" y="0"/>
                </a:lnTo>
                <a:lnTo>
                  <a:pt x="3504294" y="2526830"/>
                </a:lnTo>
                <a:lnTo>
                  <a:pt x="0" y="2526830"/>
                </a:lnTo>
                <a:lnTo>
                  <a:pt x="0" y="0"/>
                </a:lnTo>
                <a:close/>
              </a:path>
            </a:pathLst>
          </a:custGeom>
          <a:blipFill>
            <a:blip r:embed="rId2"/>
            <a:stretch>
              <a:fillRect l="0" t="0" r="0" b="0"/>
            </a:stretch>
          </a:blipFill>
        </p:spPr>
      </p:sp>
      <p:grpSp>
        <p:nvGrpSpPr>
          <p:cNvPr name="Group 3" id="3"/>
          <p:cNvGrpSpPr/>
          <p:nvPr/>
        </p:nvGrpSpPr>
        <p:grpSpPr>
          <a:xfrm rot="0">
            <a:off x="12233904" y="4468627"/>
            <a:ext cx="4163409" cy="4163409"/>
            <a:chOff x="0" y="0"/>
            <a:chExt cx="812800" cy="812800"/>
          </a:xfrm>
        </p:grpSpPr>
        <p:sp>
          <p:nvSpPr>
            <p:cNvPr name="Freeform 4" id="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a:blip r:embed="rId3"/>
              <a:stretch>
                <a:fillRect l="0" t="-4157" r="0" b="-29337"/>
              </a:stretch>
            </a:blipFill>
          </p:spPr>
        </p:sp>
      </p:grpSp>
      <p:sp>
        <p:nvSpPr>
          <p:cNvPr name="TextBox 5" id="5"/>
          <p:cNvSpPr txBox="true"/>
          <p:nvPr/>
        </p:nvSpPr>
        <p:spPr>
          <a:xfrm rot="0">
            <a:off x="619738" y="576687"/>
            <a:ext cx="13093431" cy="2009775"/>
          </a:xfrm>
          <a:prstGeom prst="rect">
            <a:avLst/>
          </a:prstGeom>
        </p:spPr>
        <p:txBody>
          <a:bodyPr anchor="t" rtlCol="false" tIns="0" lIns="0" bIns="0" rIns="0">
            <a:spAutoFit/>
          </a:bodyPr>
          <a:lstStyle/>
          <a:p>
            <a:pPr algn="l">
              <a:lnSpc>
                <a:spcPts val="15000"/>
              </a:lnSpc>
            </a:pPr>
            <a:r>
              <a:rPr lang="en-US" b="true" sz="15000" spc="-825">
                <a:solidFill>
                  <a:srgbClr val="E3E2DE"/>
                </a:solidFill>
                <a:latin typeface="Aileron Heavy"/>
                <a:ea typeface="Aileron Heavy"/>
                <a:cs typeface="Aileron Heavy"/>
                <a:sym typeface="Aileron Heavy"/>
              </a:rPr>
              <a:t>THANK YOU!</a:t>
            </a:r>
          </a:p>
        </p:txBody>
      </p:sp>
      <p:sp>
        <p:nvSpPr>
          <p:cNvPr name="TextBox 6" id="6"/>
          <p:cNvSpPr txBox="true"/>
          <p:nvPr/>
        </p:nvSpPr>
        <p:spPr>
          <a:xfrm rot="0">
            <a:off x="1028700" y="5133975"/>
            <a:ext cx="11377935" cy="2119772"/>
          </a:xfrm>
          <a:prstGeom prst="rect">
            <a:avLst/>
          </a:prstGeom>
        </p:spPr>
        <p:txBody>
          <a:bodyPr anchor="t" rtlCol="false" tIns="0" lIns="0" bIns="0" rIns="0">
            <a:spAutoFit/>
          </a:bodyPr>
          <a:lstStyle/>
          <a:p>
            <a:pPr algn="just">
              <a:lnSpc>
                <a:spcPts val="5541"/>
              </a:lnSpc>
            </a:pPr>
            <a:r>
              <a:rPr lang="en-US" sz="4618" b="true">
                <a:solidFill>
                  <a:srgbClr val="E3E2DE"/>
                </a:solidFill>
                <a:latin typeface="Work Sans Bold"/>
                <a:ea typeface="Work Sans Bold"/>
                <a:cs typeface="Work Sans Bold"/>
                <a:sym typeface="Work Sans Bold"/>
              </a:rPr>
              <a:t>Amy McGuffin</a:t>
            </a:r>
          </a:p>
          <a:p>
            <a:pPr algn="just">
              <a:lnSpc>
                <a:spcPts val="5541"/>
              </a:lnSpc>
            </a:pPr>
            <a:r>
              <a:rPr lang="en-US" sz="4618">
                <a:solidFill>
                  <a:srgbClr val="E3E2DE"/>
                </a:solidFill>
                <a:latin typeface="Work Sans"/>
                <a:ea typeface="Work Sans"/>
                <a:cs typeface="Work Sans"/>
                <a:sym typeface="Work Sans"/>
              </a:rPr>
              <a:t>CEO/President</a:t>
            </a:r>
          </a:p>
          <a:p>
            <a:pPr algn="just" marL="0" indent="0" lvl="1">
              <a:lnSpc>
                <a:spcPts val="5541"/>
              </a:lnSpc>
            </a:pPr>
            <a:r>
              <a:rPr lang="en-US" sz="4618">
                <a:solidFill>
                  <a:srgbClr val="E3E2DE"/>
                </a:solidFill>
                <a:latin typeface="Work Sans"/>
                <a:ea typeface="Work Sans"/>
                <a:cs typeface="Work Sans"/>
                <a:sym typeface="Work Sans"/>
              </a:rPr>
              <a:t>amy@kittitascountychamber.com</a:t>
            </a:r>
          </a:p>
        </p:txBody>
      </p:sp>
      <p:grpSp>
        <p:nvGrpSpPr>
          <p:cNvPr name="Group 7" id="7"/>
          <p:cNvGrpSpPr/>
          <p:nvPr/>
        </p:nvGrpSpPr>
        <p:grpSpPr>
          <a:xfrm rot="0">
            <a:off x="896459" y="2586462"/>
            <a:ext cx="9994336" cy="707553"/>
            <a:chOff x="0" y="0"/>
            <a:chExt cx="5740489" cy="406400"/>
          </a:xfrm>
        </p:grpSpPr>
        <p:sp>
          <p:nvSpPr>
            <p:cNvPr name="Freeform 8" id="8"/>
            <p:cNvSpPr/>
            <p:nvPr/>
          </p:nvSpPr>
          <p:spPr>
            <a:xfrm flipH="false" flipV="false" rot="0">
              <a:off x="0" y="0"/>
              <a:ext cx="5740489" cy="406400"/>
            </a:xfrm>
            <a:custGeom>
              <a:avLst/>
              <a:gdLst/>
              <a:ahLst/>
              <a:cxnLst/>
              <a:rect r="r" b="b" t="t" l="l"/>
              <a:pathLst>
                <a:path h="406400" w="5740489">
                  <a:moveTo>
                    <a:pt x="5537289" y="0"/>
                  </a:moveTo>
                  <a:cubicBezTo>
                    <a:pt x="5649513" y="0"/>
                    <a:pt x="5740489" y="90976"/>
                    <a:pt x="5740489" y="203200"/>
                  </a:cubicBezTo>
                  <a:cubicBezTo>
                    <a:pt x="5740489" y="315424"/>
                    <a:pt x="5649513" y="406400"/>
                    <a:pt x="5537289" y="406400"/>
                  </a:cubicBezTo>
                  <a:lnTo>
                    <a:pt x="203200" y="406400"/>
                  </a:lnTo>
                  <a:cubicBezTo>
                    <a:pt x="90976" y="406400"/>
                    <a:pt x="0" y="315424"/>
                    <a:pt x="0" y="203200"/>
                  </a:cubicBezTo>
                  <a:cubicBezTo>
                    <a:pt x="0" y="90976"/>
                    <a:pt x="90976" y="0"/>
                    <a:pt x="203200" y="0"/>
                  </a:cubicBezTo>
                  <a:close/>
                </a:path>
              </a:pathLst>
            </a:custGeom>
            <a:ln w="19050" cap="sq">
              <a:solidFill>
                <a:srgbClr val="FFFFFF"/>
              </a:solidFill>
              <a:prstDash val="solid"/>
              <a:miter/>
            </a:ln>
          </p:spPr>
        </p:sp>
        <p:sp>
          <p:nvSpPr>
            <p:cNvPr name="TextBox 9" id="9"/>
            <p:cNvSpPr txBox="true"/>
            <p:nvPr/>
          </p:nvSpPr>
          <p:spPr>
            <a:xfrm>
              <a:off x="0" y="47625"/>
              <a:ext cx="5740489" cy="358775"/>
            </a:xfrm>
            <a:prstGeom prst="rect">
              <a:avLst/>
            </a:prstGeom>
          </p:spPr>
          <p:txBody>
            <a:bodyPr anchor="ctr" rtlCol="false" tIns="50800" lIns="50800" bIns="50800" rIns="50800"/>
            <a:lstStyle/>
            <a:p>
              <a:pPr algn="ctr" marL="0" indent="0" lvl="1">
                <a:lnSpc>
                  <a:spcPts val="2599"/>
                </a:lnSpc>
                <a:spcBef>
                  <a:spcPct val="0"/>
                </a:spcBef>
              </a:pPr>
              <a:r>
                <a:rPr lang="en-US" sz="2599">
                  <a:solidFill>
                    <a:srgbClr val="FFFFFF"/>
                  </a:solidFill>
                  <a:latin typeface="Work Sans"/>
                  <a:ea typeface="Work Sans"/>
                  <a:cs typeface="Work Sans"/>
                  <a:sym typeface="Work Sans"/>
                </a:rPr>
                <a:t>Visit us at: kittitascountychamber.com</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grpSp>
        <p:nvGrpSpPr>
          <p:cNvPr name="Group 2" id="2"/>
          <p:cNvGrpSpPr/>
          <p:nvPr/>
        </p:nvGrpSpPr>
        <p:grpSpPr>
          <a:xfrm rot="0">
            <a:off x="5906289" y="2804640"/>
            <a:ext cx="4876851" cy="6964004"/>
            <a:chOff x="0" y="0"/>
            <a:chExt cx="12749938" cy="18206546"/>
          </a:xfrm>
        </p:grpSpPr>
        <p:sp>
          <p:nvSpPr>
            <p:cNvPr name="Freeform 3" id="3"/>
            <p:cNvSpPr/>
            <p:nvPr/>
          </p:nvSpPr>
          <p:spPr>
            <a:xfrm flipH="false" flipV="false" rot="0">
              <a:off x="0" y="0"/>
              <a:ext cx="12749938" cy="18206546"/>
            </a:xfrm>
            <a:custGeom>
              <a:avLst/>
              <a:gdLst/>
              <a:ahLst/>
              <a:cxnLst/>
              <a:rect r="r" b="b" t="t" l="l"/>
              <a:pathLst>
                <a:path h="18206546" w="12749938">
                  <a:moveTo>
                    <a:pt x="11693193" y="2003457"/>
                  </a:moveTo>
                  <a:lnTo>
                    <a:pt x="11509478" y="2003457"/>
                  </a:lnTo>
                  <a:lnTo>
                    <a:pt x="11509478" y="1798001"/>
                  </a:lnTo>
                  <a:cubicBezTo>
                    <a:pt x="11509478" y="1321141"/>
                    <a:pt x="11376821" y="863812"/>
                    <a:pt x="11140687" y="526621"/>
                  </a:cubicBezTo>
                  <a:cubicBezTo>
                    <a:pt x="10904555" y="189430"/>
                    <a:pt x="10584290" y="-1"/>
                    <a:pt x="10250347" y="0"/>
                  </a:cubicBezTo>
                  <a:lnTo>
                    <a:pt x="2499590" y="0"/>
                  </a:lnTo>
                  <a:cubicBezTo>
                    <a:pt x="2165648" y="0"/>
                    <a:pt x="1845383" y="189431"/>
                    <a:pt x="1609250" y="526622"/>
                  </a:cubicBezTo>
                  <a:cubicBezTo>
                    <a:pt x="1373117" y="863812"/>
                    <a:pt x="1240459" y="1321141"/>
                    <a:pt x="1240459" y="1798001"/>
                  </a:cubicBezTo>
                  <a:lnTo>
                    <a:pt x="1240459" y="2003457"/>
                  </a:lnTo>
                  <a:lnTo>
                    <a:pt x="1056744" y="2003457"/>
                  </a:lnTo>
                  <a:cubicBezTo>
                    <a:pt x="776478" y="2003457"/>
                    <a:pt x="507691" y="2162440"/>
                    <a:pt x="309513" y="2445433"/>
                  </a:cubicBezTo>
                  <a:cubicBezTo>
                    <a:pt x="111335" y="2728426"/>
                    <a:pt x="0" y="3112247"/>
                    <a:pt x="0" y="3512459"/>
                  </a:cubicBezTo>
                  <a:lnTo>
                    <a:pt x="0" y="14694088"/>
                  </a:lnTo>
                  <a:cubicBezTo>
                    <a:pt x="0" y="15094299"/>
                    <a:pt x="111335" y="15478120"/>
                    <a:pt x="309513" y="15761112"/>
                  </a:cubicBezTo>
                  <a:cubicBezTo>
                    <a:pt x="507691" y="16044104"/>
                    <a:pt x="776478" y="16203089"/>
                    <a:pt x="1056744" y="16203087"/>
                  </a:cubicBezTo>
                  <a:lnTo>
                    <a:pt x="1240459" y="16203087"/>
                  </a:lnTo>
                  <a:lnTo>
                    <a:pt x="1240459" y="16408544"/>
                  </a:lnTo>
                  <a:cubicBezTo>
                    <a:pt x="1240460" y="17401553"/>
                    <a:pt x="1804192" y="18206546"/>
                    <a:pt x="2499590" y="18206546"/>
                  </a:cubicBezTo>
                  <a:lnTo>
                    <a:pt x="10250347" y="18206546"/>
                  </a:lnTo>
                  <a:cubicBezTo>
                    <a:pt x="10584290" y="18206546"/>
                    <a:pt x="10904555" y="18017114"/>
                    <a:pt x="11140687" y="17679925"/>
                  </a:cubicBezTo>
                  <a:cubicBezTo>
                    <a:pt x="11376820" y="17342734"/>
                    <a:pt x="11509478" y="16885405"/>
                    <a:pt x="11509478" y="16408544"/>
                  </a:cubicBezTo>
                  <a:lnTo>
                    <a:pt x="11509478" y="16203087"/>
                  </a:lnTo>
                  <a:lnTo>
                    <a:pt x="11693193" y="16203087"/>
                  </a:lnTo>
                  <a:cubicBezTo>
                    <a:pt x="11973460" y="16203087"/>
                    <a:pt x="12242247" y="16044104"/>
                    <a:pt x="12440425" y="15761111"/>
                  </a:cubicBezTo>
                  <a:cubicBezTo>
                    <a:pt x="12638602" y="15478120"/>
                    <a:pt x="12749938" y="15094299"/>
                    <a:pt x="12749938" y="14694088"/>
                  </a:cubicBezTo>
                  <a:lnTo>
                    <a:pt x="12749938" y="3512459"/>
                  </a:lnTo>
                  <a:cubicBezTo>
                    <a:pt x="12749938" y="3112247"/>
                    <a:pt x="12638602" y="2728426"/>
                    <a:pt x="12440425" y="2445433"/>
                  </a:cubicBezTo>
                  <a:cubicBezTo>
                    <a:pt x="12242247" y="2162441"/>
                    <a:pt x="11973460" y="2003457"/>
                    <a:pt x="11693193" y="2003457"/>
                  </a:cubicBezTo>
                  <a:close/>
                </a:path>
              </a:pathLst>
            </a:custGeom>
            <a:blipFill>
              <a:blip r:embed="rId2"/>
              <a:stretch>
                <a:fillRect l="-32158" t="0" r="-56352" b="0"/>
              </a:stretch>
            </a:blipFill>
          </p:spPr>
        </p:sp>
      </p:grpSp>
      <p:grpSp>
        <p:nvGrpSpPr>
          <p:cNvPr name="Group 4" id="4"/>
          <p:cNvGrpSpPr/>
          <p:nvPr/>
        </p:nvGrpSpPr>
        <p:grpSpPr>
          <a:xfrm rot="0">
            <a:off x="841168" y="2804640"/>
            <a:ext cx="4876851" cy="6964004"/>
            <a:chOff x="0" y="0"/>
            <a:chExt cx="12749938" cy="18206546"/>
          </a:xfrm>
        </p:grpSpPr>
        <p:sp>
          <p:nvSpPr>
            <p:cNvPr name="Freeform 5" id="5"/>
            <p:cNvSpPr/>
            <p:nvPr/>
          </p:nvSpPr>
          <p:spPr>
            <a:xfrm flipH="false" flipV="false" rot="0">
              <a:off x="0" y="0"/>
              <a:ext cx="12749938" cy="18206546"/>
            </a:xfrm>
            <a:custGeom>
              <a:avLst/>
              <a:gdLst/>
              <a:ahLst/>
              <a:cxnLst/>
              <a:rect r="r" b="b" t="t" l="l"/>
              <a:pathLst>
                <a:path h="18206546" w="12749938">
                  <a:moveTo>
                    <a:pt x="11693193" y="2003457"/>
                  </a:moveTo>
                  <a:lnTo>
                    <a:pt x="11509478" y="2003457"/>
                  </a:lnTo>
                  <a:lnTo>
                    <a:pt x="11509478" y="1798001"/>
                  </a:lnTo>
                  <a:cubicBezTo>
                    <a:pt x="11509478" y="1321141"/>
                    <a:pt x="11376821" y="863812"/>
                    <a:pt x="11140687" y="526621"/>
                  </a:cubicBezTo>
                  <a:cubicBezTo>
                    <a:pt x="10904555" y="189430"/>
                    <a:pt x="10584290" y="-1"/>
                    <a:pt x="10250347" y="0"/>
                  </a:cubicBezTo>
                  <a:lnTo>
                    <a:pt x="2499590" y="0"/>
                  </a:lnTo>
                  <a:cubicBezTo>
                    <a:pt x="2165648" y="0"/>
                    <a:pt x="1845383" y="189431"/>
                    <a:pt x="1609250" y="526622"/>
                  </a:cubicBezTo>
                  <a:cubicBezTo>
                    <a:pt x="1373117" y="863812"/>
                    <a:pt x="1240459" y="1321141"/>
                    <a:pt x="1240459" y="1798001"/>
                  </a:cubicBezTo>
                  <a:lnTo>
                    <a:pt x="1240459" y="2003457"/>
                  </a:lnTo>
                  <a:lnTo>
                    <a:pt x="1056744" y="2003457"/>
                  </a:lnTo>
                  <a:cubicBezTo>
                    <a:pt x="776478" y="2003457"/>
                    <a:pt x="507691" y="2162440"/>
                    <a:pt x="309513" y="2445433"/>
                  </a:cubicBezTo>
                  <a:cubicBezTo>
                    <a:pt x="111335" y="2728426"/>
                    <a:pt x="0" y="3112247"/>
                    <a:pt x="0" y="3512459"/>
                  </a:cubicBezTo>
                  <a:lnTo>
                    <a:pt x="0" y="14694088"/>
                  </a:lnTo>
                  <a:cubicBezTo>
                    <a:pt x="0" y="15094299"/>
                    <a:pt x="111335" y="15478120"/>
                    <a:pt x="309513" y="15761112"/>
                  </a:cubicBezTo>
                  <a:cubicBezTo>
                    <a:pt x="507691" y="16044104"/>
                    <a:pt x="776478" y="16203089"/>
                    <a:pt x="1056744" y="16203087"/>
                  </a:cubicBezTo>
                  <a:lnTo>
                    <a:pt x="1240459" y="16203087"/>
                  </a:lnTo>
                  <a:lnTo>
                    <a:pt x="1240459" y="16408544"/>
                  </a:lnTo>
                  <a:cubicBezTo>
                    <a:pt x="1240460" y="17401553"/>
                    <a:pt x="1804192" y="18206546"/>
                    <a:pt x="2499590" y="18206546"/>
                  </a:cubicBezTo>
                  <a:lnTo>
                    <a:pt x="10250347" y="18206546"/>
                  </a:lnTo>
                  <a:cubicBezTo>
                    <a:pt x="10584290" y="18206546"/>
                    <a:pt x="10904555" y="18017114"/>
                    <a:pt x="11140687" y="17679925"/>
                  </a:cubicBezTo>
                  <a:cubicBezTo>
                    <a:pt x="11376820" y="17342734"/>
                    <a:pt x="11509478" y="16885405"/>
                    <a:pt x="11509478" y="16408544"/>
                  </a:cubicBezTo>
                  <a:lnTo>
                    <a:pt x="11509478" y="16203087"/>
                  </a:lnTo>
                  <a:lnTo>
                    <a:pt x="11693193" y="16203087"/>
                  </a:lnTo>
                  <a:cubicBezTo>
                    <a:pt x="11973460" y="16203087"/>
                    <a:pt x="12242247" y="16044104"/>
                    <a:pt x="12440425" y="15761111"/>
                  </a:cubicBezTo>
                  <a:cubicBezTo>
                    <a:pt x="12638602" y="15478120"/>
                    <a:pt x="12749938" y="15094299"/>
                    <a:pt x="12749938" y="14694088"/>
                  </a:cubicBezTo>
                  <a:lnTo>
                    <a:pt x="12749938" y="3512459"/>
                  </a:lnTo>
                  <a:cubicBezTo>
                    <a:pt x="12749938" y="3112247"/>
                    <a:pt x="12638602" y="2728426"/>
                    <a:pt x="12440425" y="2445433"/>
                  </a:cubicBezTo>
                  <a:cubicBezTo>
                    <a:pt x="12242247" y="2162441"/>
                    <a:pt x="11973460" y="2003457"/>
                    <a:pt x="11693193" y="2003457"/>
                  </a:cubicBezTo>
                  <a:close/>
                </a:path>
              </a:pathLst>
            </a:custGeom>
            <a:blipFill>
              <a:blip r:embed="rId3"/>
              <a:stretch>
                <a:fillRect l="-73093" t="0" r="-40835" b="0"/>
              </a:stretch>
            </a:blipFill>
          </p:spPr>
        </p:sp>
      </p:grpSp>
      <p:sp>
        <p:nvSpPr>
          <p:cNvPr name="TextBox 6" id="6"/>
          <p:cNvSpPr txBox="true"/>
          <p:nvPr/>
        </p:nvSpPr>
        <p:spPr>
          <a:xfrm rot="0">
            <a:off x="774463" y="521782"/>
            <a:ext cx="9846153" cy="2061241"/>
          </a:xfrm>
          <a:prstGeom prst="rect">
            <a:avLst/>
          </a:prstGeom>
        </p:spPr>
        <p:txBody>
          <a:bodyPr anchor="t" rtlCol="false" tIns="0" lIns="0" bIns="0" rIns="0">
            <a:spAutoFit/>
          </a:bodyPr>
          <a:lstStyle/>
          <a:p>
            <a:pPr algn="l">
              <a:lnSpc>
                <a:spcPts val="7931"/>
              </a:lnSpc>
            </a:pPr>
            <a:r>
              <a:rPr lang="en-US" b="true" sz="7931" spc="-436">
                <a:solidFill>
                  <a:srgbClr val="4268A0"/>
                </a:solidFill>
                <a:latin typeface="Aileron Bold"/>
                <a:ea typeface="Aileron Bold"/>
                <a:cs typeface="Aileron Bold"/>
                <a:sym typeface="Aileron Bold"/>
              </a:rPr>
              <a:t>Aligning With </a:t>
            </a:r>
          </a:p>
          <a:p>
            <a:pPr algn="l">
              <a:lnSpc>
                <a:spcPts val="7931"/>
              </a:lnSpc>
            </a:pPr>
            <a:r>
              <a:rPr lang="en-US" b="true" sz="7931" spc="-436">
                <a:solidFill>
                  <a:srgbClr val="4268A0"/>
                </a:solidFill>
                <a:latin typeface="Aileron Bold"/>
                <a:ea typeface="Aileron Bold"/>
                <a:cs typeface="Aileron Bold"/>
                <a:sym typeface="Aileron Bold"/>
              </a:rPr>
              <a:t>Chamber Mission</a:t>
            </a:r>
          </a:p>
        </p:txBody>
      </p:sp>
      <p:sp>
        <p:nvSpPr>
          <p:cNvPr name="TextBox 7" id="7"/>
          <p:cNvSpPr txBox="true"/>
          <p:nvPr/>
        </p:nvSpPr>
        <p:spPr>
          <a:xfrm rot="0">
            <a:off x="11729519" y="3156770"/>
            <a:ext cx="5529781" cy="6010275"/>
          </a:xfrm>
          <a:prstGeom prst="rect">
            <a:avLst/>
          </a:prstGeom>
        </p:spPr>
        <p:txBody>
          <a:bodyPr anchor="t" rtlCol="false" tIns="0" lIns="0" bIns="0" rIns="0">
            <a:spAutoFit/>
          </a:bodyPr>
          <a:lstStyle/>
          <a:p>
            <a:pPr algn="l">
              <a:lnSpc>
                <a:spcPts val="2639"/>
              </a:lnSpc>
            </a:pPr>
            <a:r>
              <a:rPr lang="en-US" sz="2199">
                <a:solidFill>
                  <a:srgbClr val="1351AA"/>
                </a:solidFill>
                <a:latin typeface="Work Sans"/>
                <a:ea typeface="Work Sans"/>
                <a:cs typeface="Work Sans"/>
                <a:sym typeface="Work Sans"/>
              </a:rPr>
              <a:t>Starting in 2022 we introduced youth events to Kittitas County dipping our toes in the water surrounding our youth. </a:t>
            </a:r>
          </a:p>
          <a:p>
            <a:pPr algn="l">
              <a:lnSpc>
                <a:spcPts val="2639"/>
              </a:lnSpc>
            </a:pPr>
          </a:p>
          <a:p>
            <a:pPr algn="l">
              <a:lnSpc>
                <a:spcPts val="2639"/>
              </a:lnSpc>
            </a:pPr>
            <a:r>
              <a:rPr lang="en-US" sz="2199">
                <a:solidFill>
                  <a:srgbClr val="1351AA"/>
                </a:solidFill>
                <a:latin typeface="Work Sans"/>
                <a:ea typeface="Work Sans"/>
                <a:cs typeface="Work Sans"/>
                <a:sym typeface="Work Sans"/>
              </a:rPr>
              <a:t>Focusing on workforce development in Kittitas County and within that creating a quality place for everyone to live, work and thrive here not only with our businesses --- but educating and equipping our youth. </a:t>
            </a:r>
          </a:p>
          <a:p>
            <a:pPr algn="l">
              <a:lnSpc>
                <a:spcPts val="2639"/>
              </a:lnSpc>
            </a:pPr>
          </a:p>
          <a:p>
            <a:pPr algn="l">
              <a:lnSpc>
                <a:spcPts val="2639"/>
              </a:lnSpc>
              <a:spcBef>
                <a:spcPct val="0"/>
              </a:spcBef>
            </a:pPr>
            <a:r>
              <a:rPr lang="en-US" sz="2199">
                <a:solidFill>
                  <a:srgbClr val="1351AA"/>
                </a:solidFill>
                <a:latin typeface="Work Sans"/>
                <a:ea typeface="Work Sans"/>
                <a:cs typeface="Work Sans"/>
                <a:sym typeface="Work Sans"/>
              </a:rPr>
              <a:t>We want students to grow up here and love where they live, providing opportunities right in their back yard to graduate and pour back into the economy and not move away for “bigger and better” jobs. </a:t>
            </a:r>
          </a:p>
        </p:txBody>
      </p:sp>
      <p:sp>
        <p:nvSpPr>
          <p:cNvPr name="TextBox 8" id="8"/>
          <p:cNvSpPr txBox="true"/>
          <p:nvPr/>
        </p:nvSpPr>
        <p:spPr>
          <a:xfrm rot="0">
            <a:off x="458205" y="9921313"/>
            <a:ext cx="10896168" cy="240621"/>
          </a:xfrm>
          <a:prstGeom prst="rect">
            <a:avLst/>
          </a:prstGeom>
        </p:spPr>
        <p:txBody>
          <a:bodyPr anchor="t" rtlCol="false" tIns="0" lIns="0" bIns="0" rIns="0">
            <a:spAutoFit/>
          </a:bodyPr>
          <a:lstStyle/>
          <a:p>
            <a:pPr algn="ctr">
              <a:lnSpc>
                <a:spcPts val="1830"/>
              </a:lnSpc>
              <a:spcBef>
                <a:spcPct val="0"/>
              </a:spcBef>
            </a:pPr>
            <a:r>
              <a:rPr lang="en-US" sz="1525">
                <a:solidFill>
                  <a:srgbClr val="1351AA"/>
                </a:solidFill>
                <a:latin typeface="Work Sans"/>
                <a:ea typeface="Work Sans"/>
                <a:cs typeface="Work Sans"/>
                <a:sym typeface="Work Sans"/>
              </a:rPr>
              <a:t>National Civics Bee Regional Competition 2024, Kicks4kids Seattle Seahawks Blitz Fundraiser 2025</a:t>
            </a:r>
          </a:p>
        </p:txBody>
      </p:sp>
      <p:sp>
        <p:nvSpPr>
          <p:cNvPr name="Freeform 9" id="9"/>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4"/>
            <a:stretch>
              <a:fillRect l="0" t="0" r="0" b="0"/>
            </a:stretch>
          </a:blipFill>
        </p:spPr>
      </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4268A0"/>
        </a:solidFill>
      </p:bgPr>
    </p:bg>
    <p:spTree>
      <p:nvGrpSpPr>
        <p:cNvPr id="1" name=""/>
        <p:cNvGrpSpPr/>
        <p:nvPr/>
      </p:nvGrpSpPr>
      <p:grpSpPr>
        <a:xfrm>
          <a:off x="0" y="0"/>
          <a:ext cx="0" cy="0"/>
          <a:chOff x="0" y="0"/>
          <a:chExt cx="0" cy="0"/>
        </a:xfrm>
      </p:grpSpPr>
      <p:grpSp>
        <p:nvGrpSpPr>
          <p:cNvPr name="Group 2" id="2"/>
          <p:cNvGrpSpPr/>
          <p:nvPr/>
        </p:nvGrpSpPr>
        <p:grpSpPr>
          <a:xfrm rot="0">
            <a:off x="702584" y="2745381"/>
            <a:ext cx="2128159" cy="799730"/>
            <a:chOff x="0" y="0"/>
            <a:chExt cx="1081470" cy="406400"/>
          </a:xfrm>
        </p:grpSpPr>
        <p:sp>
          <p:nvSpPr>
            <p:cNvPr name="Freeform 3" id="3"/>
            <p:cNvSpPr/>
            <p:nvPr/>
          </p:nvSpPr>
          <p:spPr>
            <a:xfrm flipH="false" flipV="false" rot="0">
              <a:off x="0" y="0"/>
              <a:ext cx="1081470" cy="406400"/>
            </a:xfrm>
            <a:custGeom>
              <a:avLst/>
              <a:gdLst/>
              <a:ahLst/>
              <a:cxnLst/>
              <a:rect r="r" b="b" t="t" l="l"/>
              <a:pathLst>
                <a:path h="406400" w="1081470">
                  <a:moveTo>
                    <a:pt x="878270" y="0"/>
                  </a:moveTo>
                  <a:cubicBezTo>
                    <a:pt x="990494" y="0"/>
                    <a:pt x="1081470" y="90976"/>
                    <a:pt x="1081470" y="203200"/>
                  </a:cubicBezTo>
                  <a:cubicBezTo>
                    <a:pt x="1081470" y="315424"/>
                    <a:pt x="990494" y="406400"/>
                    <a:pt x="878270" y="406400"/>
                  </a:cubicBezTo>
                  <a:lnTo>
                    <a:pt x="203200" y="406400"/>
                  </a:lnTo>
                  <a:cubicBezTo>
                    <a:pt x="90976" y="406400"/>
                    <a:pt x="0" y="315424"/>
                    <a:pt x="0" y="203200"/>
                  </a:cubicBezTo>
                  <a:cubicBezTo>
                    <a:pt x="0" y="90976"/>
                    <a:pt x="90976" y="0"/>
                    <a:pt x="203200" y="0"/>
                  </a:cubicBezTo>
                  <a:close/>
                </a:path>
              </a:pathLst>
            </a:custGeom>
            <a:ln w="19050" cap="sq">
              <a:solidFill>
                <a:srgbClr val="E3E2DE"/>
              </a:solidFill>
              <a:prstDash val="solid"/>
              <a:miter/>
            </a:ln>
          </p:spPr>
        </p:sp>
        <p:sp>
          <p:nvSpPr>
            <p:cNvPr name="TextBox 4" id="4"/>
            <p:cNvSpPr txBox="true"/>
            <p:nvPr/>
          </p:nvSpPr>
          <p:spPr>
            <a:xfrm>
              <a:off x="0" y="28575"/>
              <a:ext cx="1081470" cy="377825"/>
            </a:xfrm>
            <a:prstGeom prst="rect">
              <a:avLst/>
            </a:prstGeom>
          </p:spPr>
          <p:txBody>
            <a:bodyPr anchor="ctr" rtlCol="false" tIns="53951" lIns="53951" bIns="53951" rIns="53951"/>
            <a:lstStyle/>
            <a:p>
              <a:pPr algn="ctr" marL="0" indent="0" lvl="0">
                <a:lnSpc>
                  <a:spcPts val="2300"/>
                </a:lnSpc>
                <a:spcBef>
                  <a:spcPct val="0"/>
                </a:spcBef>
              </a:pPr>
            </a:p>
          </p:txBody>
        </p:sp>
      </p:grpSp>
      <p:grpSp>
        <p:nvGrpSpPr>
          <p:cNvPr name="Group 5" id="5"/>
          <p:cNvGrpSpPr/>
          <p:nvPr/>
        </p:nvGrpSpPr>
        <p:grpSpPr>
          <a:xfrm rot="0">
            <a:off x="702584" y="4031422"/>
            <a:ext cx="2128159" cy="799730"/>
            <a:chOff x="0" y="0"/>
            <a:chExt cx="1081470" cy="406400"/>
          </a:xfrm>
        </p:grpSpPr>
        <p:sp>
          <p:nvSpPr>
            <p:cNvPr name="Freeform 6" id="6"/>
            <p:cNvSpPr/>
            <p:nvPr/>
          </p:nvSpPr>
          <p:spPr>
            <a:xfrm flipH="false" flipV="false" rot="0">
              <a:off x="0" y="0"/>
              <a:ext cx="1081470" cy="406400"/>
            </a:xfrm>
            <a:custGeom>
              <a:avLst/>
              <a:gdLst/>
              <a:ahLst/>
              <a:cxnLst/>
              <a:rect r="r" b="b" t="t" l="l"/>
              <a:pathLst>
                <a:path h="406400" w="1081470">
                  <a:moveTo>
                    <a:pt x="878270" y="0"/>
                  </a:moveTo>
                  <a:cubicBezTo>
                    <a:pt x="990494" y="0"/>
                    <a:pt x="1081470" y="90976"/>
                    <a:pt x="1081470" y="203200"/>
                  </a:cubicBezTo>
                  <a:cubicBezTo>
                    <a:pt x="1081470" y="315424"/>
                    <a:pt x="990494" y="406400"/>
                    <a:pt x="878270" y="406400"/>
                  </a:cubicBezTo>
                  <a:lnTo>
                    <a:pt x="203200" y="406400"/>
                  </a:lnTo>
                  <a:cubicBezTo>
                    <a:pt x="90976" y="406400"/>
                    <a:pt x="0" y="315424"/>
                    <a:pt x="0" y="203200"/>
                  </a:cubicBezTo>
                  <a:cubicBezTo>
                    <a:pt x="0" y="90976"/>
                    <a:pt x="90976" y="0"/>
                    <a:pt x="203200" y="0"/>
                  </a:cubicBezTo>
                  <a:close/>
                </a:path>
              </a:pathLst>
            </a:custGeom>
            <a:ln w="19050" cap="sq">
              <a:solidFill>
                <a:srgbClr val="E3E2DE"/>
              </a:solidFill>
              <a:prstDash val="solid"/>
              <a:miter/>
            </a:ln>
          </p:spPr>
        </p:sp>
        <p:sp>
          <p:nvSpPr>
            <p:cNvPr name="TextBox 7" id="7"/>
            <p:cNvSpPr txBox="true"/>
            <p:nvPr/>
          </p:nvSpPr>
          <p:spPr>
            <a:xfrm>
              <a:off x="0" y="28575"/>
              <a:ext cx="1081470" cy="377825"/>
            </a:xfrm>
            <a:prstGeom prst="rect">
              <a:avLst/>
            </a:prstGeom>
          </p:spPr>
          <p:txBody>
            <a:bodyPr anchor="ctr" rtlCol="false" tIns="53951" lIns="53951" bIns="53951" rIns="53951"/>
            <a:lstStyle/>
            <a:p>
              <a:pPr algn="ctr" marL="0" indent="0" lvl="0">
                <a:lnSpc>
                  <a:spcPts val="2300"/>
                </a:lnSpc>
                <a:spcBef>
                  <a:spcPct val="0"/>
                </a:spcBef>
              </a:pPr>
            </a:p>
          </p:txBody>
        </p:sp>
      </p:grpSp>
      <p:grpSp>
        <p:nvGrpSpPr>
          <p:cNvPr name="Group 8" id="8"/>
          <p:cNvGrpSpPr/>
          <p:nvPr/>
        </p:nvGrpSpPr>
        <p:grpSpPr>
          <a:xfrm rot="0">
            <a:off x="702584" y="5313759"/>
            <a:ext cx="2128159" cy="799730"/>
            <a:chOff x="0" y="0"/>
            <a:chExt cx="1081470" cy="406400"/>
          </a:xfrm>
        </p:grpSpPr>
        <p:sp>
          <p:nvSpPr>
            <p:cNvPr name="Freeform 9" id="9"/>
            <p:cNvSpPr/>
            <p:nvPr/>
          </p:nvSpPr>
          <p:spPr>
            <a:xfrm flipH="false" flipV="false" rot="0">
              <a:off x="0" y="0"/>
              <a:ext cx="1081470" cy="406400"/>
            </a:xfrm>
            <a:custGeom>
              <a:avLst/>
              <a:gdLst/>
              <a:ahLst/>
              <a:cxnLst/>
              <a:rect r="r" b="b" t="t" l="l"/>
              <a:pathLst>
                <a:path h="406400" w="1081470">
                  <a:moveTo>
                    <a:pt x="878270" y="0"/>
                  </a:moveTo>
                  <a:cubicBezTo>
                    <a:pt x="990494" y="0"/>
                    <a:pt x="1081470" y="90976"/>
                    <a:pt x="1081470" y="203200"/>
                  </a:cubicBezTo>
                  <a:cubicBezTo>
                    <a:pt x="1081470" y="315424"/>
                    <a:pt x="990494" y="406400"/>
                    <a:pt x="878270" y="406400"/>
                  </a:cubicBezTo>
                  <a:lnTo>
                    <a:pt x="203200" y="406400"/>
                  </a:lnTo>
                  <a:cubicBezTo>
                    <a:pt x="90976" y="406400"/>
                    <a:pt x="0" y="315424"/>
                    <a:pt x="0" y="203200"/>
                  </a:cubicBezTo>
                  <a:cubicBezTo>
                    <a:pt x="0" y="90976"/>
                    <a:pt x="90976" y="0"/>
                    <a:pt x="203200" y="0"/>
                  </a:cubicBezTo>
                  <a:close/>
                </a:path>
              </a:pathLst>
            </a:custGeom>
            <a:ln w="19050" cap="sq">
              <a:solidFill>
                <a:srgbClr val="E3E2DE"/>
              </a:solidFill>
              <a:prstDash val="solid"/>
              <a:miter/>
            </a:ln>
          </p:spPr>
        </p:sp>
        <p:sp>
          <p:nvSpPr>
            <p:cNvPr name="TextBox 10" id="10"/>
            <p:cNvSpPr txBox="true"/>
            <p:nvPr/>
          </p:nvSpPr>
          <p:spPr>
            <a:xfrm>
              <a:off x="0" y="28575"/>
              <a:ext cx="1081470" cy="377825"/>
            </a:xfrm>
            <a:prstGeom prst="rect">
              <a:avLst/>
            </a:prstGeom>
          </p:spPr>
          <p:txBody>
            <a:bodyPr anchor="ctr" rtlCol="false" tIns="53951" lIns="53951" bIns="53951" rIns="53951"/>
            <a:lstStyle/>
            <a:p>
              <a:pPr algn="ctr" marL="0" indent="0" lvl="0">
                <a:lnSpc>
                  <a:spcPts val="2300"/>
                </a:lnSpc>
                <a:spcBef>
                  <a:spcPct val="0"/>
                </a:spcBef>
              </a:pPr>
            </a:p>
          </p:txBody>
        </p:sp>
      </p:grpSp>
      <p:grpSp>
        <p:nvGrpSpPr>
          <p:cNvPr name="Group 11" id="11"/>
          <p:cNvGrpSpPr/>
          <p:nvPr/>
        </p:nvGrpSpPr>
        <p:grpSpPr>
          <a:xfrm rot="0">
            <a:off x="10321467" y="2244708"/>
            <a:ext cx="6937833" cy="6937833"/>
            <a:chOff x="0" y="0"/>
            <a:chExt cx="13716000" cy="13716000"/>
          </a:xfrm>
        </p:grpSpPr>
        <p:sp>
          <p:nvSpPr>
            <p:cNvPr name="Freeform 12" id="12"/>
            <p:cNvSpPr/>
            <p:nvPr/>
          </p:nvSpPr>
          <p:spPr>
            <a:xfrm flipH="false" flipV="false" rot="0">
              <a:off x="0" y="0"/>
              <a:ext cx="13716000" cy="13716000"/>
            </a:xfrm>
            <a:custGeom>
              <a:avLst/>
              <a:gdLst/>
              <a:ahLst/>
              <a:cxnLst/>
              <a:rect r="r" b="b" t="t" l="l"/>
              <a:pathLst>
                <a:path h="13716000" w="13716000">
                  <a:moveTo>
                    <a:pt x="6857994" y="0"/>
                  </a:moveTo>
                  <a:lnTo>
                    <a:pt x="6858008" y="0"/>
                  </a:lnTo>
                  <a:cubicBezTo>
                    <a:pt x="10645573" y="1"/>
                    <a:pt x="13716000" y="3070429"/>
                    <a:pt x="13716000" y="6857994"/>
                  </a:cubicBezTo>
                  <a:lnTo>
                    <a:pt x="13716000" y="13716000"/>
                  </a:lnTo>
                  <a:lnTo>
                    <a:pt x="0" y="13716000"/>
                  </a:lnTo>
                  <a:lnTo>
                    <a:pt x="0" y="6857994"/>
                  </a:lnTo>
                  <a:cubicBezTo>
                    <a:pt x="0" y="3070428"/>
                    <a:pt x="3070428" y="0"/>
                    <a:pt x="6857994" y="0"/>
                  </a:cubicBezTo>
                  <a:close/>
                </a:path>
              </a:pathLst>
            </a:custGeom>
            <a:blipFill>
              <a:blip r:embed="rId2"/>
              <a:stretch>
                <a:fillRect l="-24906" t="0" r="-24906" b="0"/>
              </a:stretch>
            </a:blipFill>
          </p:spPr>
        </p:sp>
      </p:grpSp>
      <p:grpSp>
        <p:nvGrpSpPr>
          <p:cNvPr name="Group 13" id="13"/>
          <p:cNvGrpSpPr/>
          <p:nvPr/>
        </p:nvGrpSpPr>
        <p:grpSpPr>
          <a:xfrm rot="0">
            <a:off x="702584" y="6596097"/>
            <a:ext cx="2128159" cy="799730"/>
            <a:chOff x="0" y="0"/>
            <a:chExt cx="1081470" cy="406400"/>
          </a:xfrm>
        </p:grpSpPr>
        <p:sp>
          <p:nvSpPr>
            <p:cNvPr name="Freeform 14" id="14"/>
            <p:cNvSpPr/>
            <p:nvPr/>
          </p:nvSpPr>
          <p:spPr>
            <a:xfrm flipH="false" flipV="false" rot="0">
              <a:off x="0" y="0"/>
              <a:ext cx="1081470" cy="406400"/>
            </a:xfrm>
            <a:custGeom>
              <a:avLst/>
              <a:gdLst/>
              <a:ahLst/>
              <a:cxnLst/>
              <a:rect r="r" b="b" t="t" l="l"/>
              <a:pathLst>
                <a:path h="406400" w="1081470">
                  <a:moveTo>
                    <a:pt x="878270" y="0"/>
                  </a:moveTo>
                  <a:cubicBezTo>
                    <a:pt x="990494" y="0"/>
                    <a:pt x="1081470" y="90976"/>
                    <a:pt x="1081470" y="203200"/>
                  </a:cubicBezTo>
                  <a:cubicBezTo>
                    <a:pt x="1081470" y="315424"/>
                    <a:pt x="990494" y="406400"/>
                    <a:pt x="878270" y="406400"/>
                  </a:cubicBezTo>
                  <a:lnTo>
                    <a:pt x="203200" y="406400"/>
                  </a:lnTo>
                  <a:cubicBezTo>
                    <a:pt x="90976" y="406400"/>
                    <a:pt x="0" y="315424"/>
                    <a:pt x="0" y="203200"/>
                  </a:cubicBezTo>
                  <a:cubicBezTo>
                    <a:pt x="0" y="90976"/>
                    <a:pt x="90976" y="0"/>
                    <a:pt x="203200" y="0"/>
                  </a:cubicBezTo>
                  <a:close/>
                </a:path>
              </a:pathLst>
            </a:custGeom>
            <a:ln w="19050" cap="sq">
              <a:solidFill>
                <a:srgbClr val="E3E2DE"/>
              </a:solidFill>
              <a:prstDash val="solid"/>
              <a:miter/>
            </a:ln>
          </p:spPr>
        </p:sp>
        <p:sp>
          <p:nvSpPr>
            <p:cNvPr name="TextBox 15" id="15"/>
            <p:cNvSpPr txBox="true"/>
            <p:nvPr/>
          </p:nvSpPr>
          <p:spPr>
            <a:xfrm>
              <a:off x="0" y="28575"/>
              <a:ext cx="1081470" cy="377825"/>
            </a:xfrm>
            <a:prstGeom prst="rect">
              <a:avLst/>
            </a:prstGeom>
          </p:spPr>
          <p:txBody>
            <a:bodyPr anchor="ctr" rtlCol="false" tIns="53951" lIns="53951" bIns="53951" rIns="53951"/>
            <a:lstStyle/>
            <a:p>
              <a:pPr algn="ctr" marL="0" indent="0" lvl="0">
                <a:lnSpc>
                  <a:spcPts val="2300"/>
                </a:lnSpc>
                <a:spcBef>
                  <a:spcPct val="0"/>
                </a:spcBef>
              </a:pPr>
            </a:p>
          </p:txBody>
        </p:sp>
      </p:grpSp>
      <p:grpSp>
        <p:nvGrpSpPr>
          <p:cNvPr name="Group 16" id="16"/>
          <p:cNvGrpSpPr/>
          <p:nvPr/>
        </p:nvGrpSpPr>
        <p:grpSpPr>
          <a:xfrm rot="0">
            <a:off x="702584" y="8086353"/>
            <a:ext cx="2128159" cy="799730"/>
            <a:chOff x="0" y="0"/>
            <a:chExt cx="1081470" cy="406400"/>
          </a:xfrm>
        </p:grpSpPr>
        <p:sp>
          <p:nvSpPr>
            <p:cNvPr name="Freeform 17" id="17"/>
            <p:cNvSpPr/>
            <p:nvPr/>
          </p:nvSpPr>
          <p:spPr>
            <a:xfrm flipH="false" flipV="false" rot="0">
              <a:off x="0" y="0"/>
              <a:ext cx="1081470" cy="406400"/>
            </a:xfrm>
            <a:custGeom>
              <a:avLst/>
              <a:gdLst/>
              <a:ahLst/>
              <a:cxnLst/>
              <a:rect r="r" b="b" t="t" l="l"/>
              <a:pathLst>
                <a:path h="406400" w="1081470">
                  <a:moveTo>
                    <a:pt x="878270" y="0"/>
                  </a:moveTo>
                  <a:cubicBezTo>
                    <a:pt x="990494" y="0"/>
                    <a:pt x="1081470" y="90976"/>
                    <a:pt x="1081470" y="203200"/>
                  </a:cubicBezTo>
                  <a:cubicBezTo>
                    <a:pt x="1081470" y="315424"/>
                    <a:pt x="990494" y="406400"/>
                    <a:pt x="878270" y="406400"/>
                  </a:cubicBezTo>
                  <a:lnTo>
                    <a:pt x="203200" y="406400"/>
                  </a:lnTo>
                  <a:cubicBezTo>
                    <a:pt x="90976" y="406400"/>
                    <a:pt x="0" y="315424"/>
                    <a:pt x="0" y="203200"/>
                  </a:cubicBezTo>
                  <a:cubicBezTo>
                    <a:pt x="0" y="90976"/>
                    <a:pt x="90976" y="0"/>
                    <a:pt x="203200" y="0"/>
                  </a:cubicBezTo>
                  <a:close/>
                </a:path>
              </a:pathLst>
            </a:custGeom>
            <a:ln w="19050" cap="sq">
              <a:solidFill>
                <a:srgbClr val="E3E2DE"/>
              </a:solidFill>
              <a:prstDash val="solid"/>
              <a:miter/>
            </a:ln>
          </p:spPr>
        </p:sp>
        <p:sp>
          <p:nvSpPr>
            <p:cNvPr name="TextBox 18" id="18"/>
            <p:cNvSpPr txBox="true"/>
            <p:nvPr/>
          </p:nvSpPr>
          <p:spPr>
            <a:xfrm>
              <a:off x="0" y="28575"/>
              <a:ext cx="1081470" cy="377825"/>
            </a:xfrm>
            <a:prstGeom prst="rect">
              <a:avLst/>
            </a:prstGeom>
          </p:spPr>
          <p:txBody>
            <a:bodyPr anchor="ctr" rtlCol="false" tIns="53951" lIns="53951" bIns="53951" rIns="53951"/>
            <a:lstStyle/>
            <a:p>
              <a:pPr algn="ctr" marL="0" indent="0" lvl="0">
                <a:lnSpc>
                  <a:spcPts val="2300"/>
                </a:lnSpc>
                <a:spcBef>
                  <a:spcPct val="0"/>
                </a:spcBef>
              </a:pPr>
            </a:p>
          </p:txBody>
        </p:sp>
      </p:grpSp>
      <p:sp>
        <p:nvSpPr>
          <p:cNvPr name="TextBox 19" id="19"/>
          <p:cNvSpPr txBox="true"/>
          <p:nvPr/>
        </p:nvSpPr>
        <p:spPr>
          <a:xfrm rot="0">
            <a:off x="514020" y="276225"/>
            <a:ext cx="14279849" cy="2009775"/>
          </a:xfrm>
          <a:prstGeom prst="rect">
            <a:avLst/>
          </a:prstGeom>
        </p:spPr>
        <p:txBody>
          <a:bodyPr anchor="t" rtlCol="false" tIns="0" lIns="0" bIns="0" rIns="0">
            <a:spAutoFit/>
          </a:bodyPr>
          <a:lstStyle/>
          <a:p>
            <a:pPr algn="l">
              <a:lnSpc>
                <a:spcPts val="15000"/>
              </a:lnSpc>
            </a:pPr>
            <a:r>
              <a:rPr lang="en-US" sz="15000" spc="-825" b="true">
                <a:solidFill>
                  <a:srgbClr val="E3E2DE"/>
                </a:solidFill>
                <a:latin typeface="Aileron Heavy"/>
                <a:ea typeface="Aileron Heavy"/>
                <a:cs typeface="Aileron Heavy"/>
                <a:sym typeface="Aileron Heavy"/>
              </a:rPr>
              <a:t>Events Timeline</a:t>
            </a:r>
          </a:p>
        </p:txBody>
      </p:sp>
      <p:sp>
        <p:nvSpPr>
          <p:cNvPr name="TextBox 20" id="20"/>
          <p:cNvSpPr txBox="true"/>
          <p:nvPr/>
        </p:nvSpPr>
        <p:spPr>
          <a:xfrm rot="0">
            <a:off x="1007132" y="2997403"/>
            <a:ext cx="1519063" cy="409987"/>
          </a:xfrm>
          <a:prstGeom prst="rect">
            <a:avLst/>
          </a:prstGeom>
        </p:spPr>
        <p:txBody>
          <a:bodyPr anchor="t" rtlCol="false" tIns="0" lIns="0" bIns="0" rIns="0">
            <a:spAutoFit/>
          </a:bodyPr>
          <a:lstStyle/>
          <a:p>
            <a:pPr algn="ctr" marL="0" indent="0" lvl="0">
              <a:lnSpc>
                <a:spcPts val="2867"/>
              </a:lnSpc>
              <a:spcBef>
                <a:spcPct val="0"/>
              </a:spcBef>
            </a:pPr>
            <a:r>
              <a:rPr lang="en-US" b="true" sz="3454" spc="-107">
                <a:solidFill>
                  <a:srgbClr val="E3E2DE"/>
                </a:solidFill>
                <a:latin typeface="Work Sans Bold"/>
                <a:ea typeface="Work Sans Bold"/>
                <a:cs typeface="Work Sans Bold"/>
                <a:sym typeface="Work Sans Bold"/>
              </a:rPr>
              <a:t>2022</a:t>
            </a:r>
          </a:p>
        </p:txBody>
      </p:sp>
      <p:sp>
        <p:nvSpPr>
          <p:cNvPr name="TextBox 21" id="21"/>
          <p:cNvSpPr txBox="true"/>
          <p:nvPr/>
        </p:nvSpPr>
        <p:spPr>
          <a:xfrm rot="0">
            <a:off x="1007132" y="4283444"/>
            <a:ext cx="1519063" cy="409987"/>
          </a:xfrm>
          <a:prstGeom prst="rect">
            <a:avLst/>
          </a:prstGeom>
        </p:spPr>
        <p:txBody>
          <a:bodyPr anchor="t" rtlCol="false" tIns="0" lIns="0" bIns="0" rIns="0">
            <a:spAutoFit/>
          </a:bodyPr>
          <a:lstStyle/>
          <a:p>
            <a:pPr algn="ctr" marL="0" indent="0" lvl="0">
              <a:lnSpc>
                <a:spcPts val="2867"/>
              </a:lnSpc>
              <a:spcBef>
                <a:spcPct val="0"/>
              </a:spcBef>
            </a:pPr>
            <a:r>
              <a:rPr lang="en-US" b="true" sz="3454" spc="-107">
                <a:solidFill>
                  <a:srgbClr val="E3E2DE"/>
                </a:solidFill>
                <a:latin typeface="Work Sans Bold"/>
                <a:ea typeface="Work Sans Bold"/>
                <a:cs typeface="Work Sans Bold"/>
                <a:sym typeface="Work Sans Bold"/>
              </a:rPr>
              <a:t>2023</a:t>
            </a:r>
          </a:p>
        </p:txBody>
      </p:sp>
      <p:sp>
        <p:nvSpPr>
          <p:cNvPr name="TextBox 22" id="22"/>
          <p:cNvSpPr txBox="true"/>
          <p:nvPr/>
        </p:nvSpPr>
        <p:spPr>
          <a:xfrm rot="0">
            <a:off x="1007132" y="5565781"/>
            <a:ext cx="1519063" cy="409987"/>
          </a:xfrm>
          <a:prstGeom prst="rect">
            <a:avLst/>
          </a:prstGeom>
        </p:spPr>
        <p:txBody>
          <a:bodyPr anchor="t" rtlCol="false" tIns="0" lIns="0" bIns="0" rIns="0">
            <a:spAutoFit/>
          </a:bodyPr>
          <a:lstStyle/>
          <a:p>
            <a:pPr algn="ctr" marL="0" indent="0" lvl="0">
              <a:lnSpc>
                <a:spcPts val="2867"/>
              </a:lnSpc>
              <a:spcBef>
                <a:spcPct val="0"/>
              </a:spcBef>
            </a:pPr>
            <a:r>
              <a:rPr lang="en-US" b="true" sz="3454" spc="-107">
                <a:solidFill>
                  <a:srgbClr val="E3E2DE"/>
                </a:solidFill>
                <a:latin typeface="Work Sans Bold"/>
                <a:ea typeface="Work Sans Bold"/>
                <a:cs typeface="Work Sans Bold"/>
                <a:sym typeface="Work Sans Bold"/>
              </a:rPr>
              <a:t>2024</a:t>
            </a:r>
          </a:p>
        </p:txBody>
      </p:sp>
      <p:sp>
        <p:nvSpPr>
          <p:cNvPr name="TextBox 23" id="23"/>
          <p:cNvSpPr txBox="true"/>
          <p:nvPr/>
        </p:nvSpPr>
        <p:spPr>
          <a:xfrm rot="0">
            <a:off x="3332119" y="2767802"/>
            <a:ext cx="4321826" cy="777309"/>
          </a:xfrm>
          <a:prstGeom prst="rect">
            <a:avLst/>
          </a:prstGeom>
        </p:spPr>
        <p:txBody>
          <a:bodyPr anchor="t" rtlCol="false" tIns="0" lIns="0" bIns="0" rIns="0">
            <a:spAutoFit/>
          </a:bodyPr>
          <a:lstStyle/>
          <a:p>
            <a:pPr algn="l">
              <a:lnSpc>
                <a:spcPts val="3040"/>
              </a:lnSpc>
            </a:pPr>
            <a:r>
              <a:rPr lang="en-US" sz="2533">
                <a:solidFill>
                  <a:srgbClr val="E3E2DE"/>
                </a:solidFill>
                <a:latin typeface="Work Sans"/>
                <a:ea typeface="Work Sans"/>
                <a:cs typeface="Work Sans"/>
                <a:sym typeface="Work Sans"/>
              </a:rPr>
              <a:t>LEMONADE DAY (K-5)</a:t>
            </a:r>
          </a:p>
          <a:p>
            <a:pPr algn="l" marL="0" indent="0" lvl="1">
              <a:lnSpc>
                <a:spcPts val="3040"/>
              </a:lnSpc>
            </a:pPr>
            <a:r>
              <a:rPr lang="en-US" sz="2533">
                <a:solidFill>
                  <a:srgbClr val="E3E2DE"/>
                </a:solidFill>
                <a:latin typeface="Work Sans"/>
                <a:ea typeface="Work Sans"/>
                <a:cs typeface="Work Sans"/>
                <a:sym typeface="Work Sans"/>
              </a:rPr>
              <a:t>(CANCELLED IN 2024)</a:t>
            </a:r>
          </a:p>
        </p:txBody>
      </p:sp>
      <p:sp>
        <p:nvSpPr>
          <p:cNvPr name="TextBox 24" id="24"/>
          <p:cNvSpPr txBox="true"/>
          <p:nvPr/>
        </p:nvSpPr>
        <p:spPr>
          <a:xfrm rot="0">
            <a:off x="3332119" y="4037870"/>
            <a:ext cx="4845476" cy="777309"/>
          </a:xfrm>
          <a:prstGeom prst="rect">
            <a:avLst/>
          </a:prstGeom>
        </p:spPr>
        <p:txBody>
          <a:bodyPr anchor="t" rtlCol="false" tIns="0" lIns="0" bIns="0" rIns="0">
            <a:spAutoFit/>
          </a:bodyPr>
          <a:lstStyle/>
          <a:p>
            <a:pPr algn="l" marL="0" indent="0" lvl="1">
              <a:lnSpc>
                <a:spcPts val="3040"/>
              </a:lnSpc>
            </a:pPr>
            <a:r>
              <a:rPr lang="en-US" sz="2533">
                <a:solidFill>
                  <a:srgbClr val="E3E2DE"/>
                </a:solidFill>
                <a:latin typeface="Work Sans"/>
                <a:ea typeface="Work Sans"/>
                <a:cs typeface="Work Sans"/>
                <a:sym typeface="Work Sans"/>
              </a:rPr>
              <a:t>NATIONAL CIVICS BEE COMPETITION (6-8TH)</a:t>
            </a:r>
          </a:p>
        </p:txBody>
      </p:sp>
      <p:sp>
        <p:nvSpPr>
          <p:cNvPr name="TextBox 25" id="25"/>
          <p:cNvSpPr txBox="true"/>
          <p:nvPr/>
        </p:nvSpPr>
        <p:spPr>
          <a:xfrm rot="0">
            <a:off x="3332119" y="5336180"/>
            <a:ext cx="5486136" cy="777309"/>
          </a:xfrm>
          <a:prstGeom prst="rect">
            <a:avLst/>
          </a:prstGeom>
        </p:spPr>
        <p:txBody>
          <a:bodyPr anchor="t" rtlCol="false" tIns="0" lIns="0" bIns="0" rIns="0">
            <a:spAutoFit/>
          </a:bodyPr>
          <a:lstStyle/>
          <a:p>
            <a:pPr algn="l" marL="0" indent="0" lvl="1">
              <a:lnSpc>
                <a:spcPts val="3040"/>
              </a:lnSpc>
            </a:pPr>
            <a:r>
              <a:rPr lang="en-US" sz="2533">
                <a:solidFill>
                  <a:srgbClr val="E3E2DE"/>
                </a:solidFill>
                <a:latin typeface="Work Sans"/>
                <a:ea typeface="Work Sans"/>
                <a:cs typeface="Work Sans"/>
                <a:sym typeface="Work Sans"/>
              </a:rPr>
              <a:t>AGRICULTURE YOUTH SUMMIT (11-12TH), KICKS4KIDS FUNDRAISER</a:t>
            </a:r>
          </a:p>
        </p:txBody>
      </p:sp>
      <p:sp>
        <p:nvSpPr>
          <p:cNvPr name="TextBox 26" id="26"/>
          <p:cNvSpPr txBox="true"/>
          <p:nvPr/>
        </p:nvSpPr>
        <p:spPr>
          <a:xfrm rot="0">
            <a:off x="1007132" y="6848118"/>
            <a:ext cx="1519063" cy="409987"/>
          </a:xfrm>
          <a:prstGeom prst="rect">
            <a:avLst/>
          </a:prstGeom>
        </p:spPr>
        <p:txBody>
          <a:bodyPr anchor="t" rtlCol="false" tIns="0" lIns="0" bIns="0" rIns="0">
            <a:spAutoFit/>
          </a:bodyPr>
          <a:lstStyle/>
          <a:p>
            <a:pPr algn="ctr" marL="0" indent="0" lvl="0">
              <a:lnSpc>
                <a:spcPts val="2867"/>
              </a:lnSpc>
              <a:spcBef>
                <a:spcPct val="0"/>
              </a:spcBef>
            </a:pPr>
            <a:r>
              <a:rPr lang="en-US" b="true" sz="3454" spc="-107">
                <a:solidFill>
                  <a:srgbClr val="E3E2DE"/>
                </a:solidFill>
                <a:latin typeface="Work Sans Bold"/>
                <a:ea typeface="Work Sans Bold"/>
                <a:cs typeface="Work Sans Bold"/>
                <a:sym typeface="Work Sans Bold"/>
              </a:rPr>
              <a:t>2025</a:t>
            </a:r>
          </a:p>
        </p:txBody>
      </p:sp>
      <p:sp>
        <p:nvSpPr>
          <p:cNvPr name="TextBox 27" id="27"/>
          <p:cNvSpPr txBox="true"/>
          <p:nvPr/>
        </p:nvSpPr>
        <p:spPr>
          <a:xfrm rot="0">
            <a:off x="3332119" y="6618518"/>
            <a:ext cx="5707361" cy="1545093"/>
          </a:xfrm>
          <a:prstGeom prst="rect">
            <a:avLst/>
          </a:prstGeom>
        </p:spPr>
        <p:txBody>
          <a:bodyPr anchor="t" rtlCol="false" tIns="0" lIns="0" bIns="0" rIns="0">
            <a:spAutoFit/>
          </a:bodyPr>
          <a:lstStyle/>
          <a:p>
            <a:pPr algn="l" marL="0" indent="0" lvl="1">
              <a:lnSpc>
                <a:spcPts val="3040"/>
              </a:lnSpc>
            </a:pPr>
            <a:r>
              <a:rPr lang="en-US" sz="2533">
                <a:solidFill>
                  <a:srgbClr val="E3E2DE"/>
                </a:solidFill>
                <a:latin typeface="Work Sans"/>
                <a:ea typeface="Work Sans"/>
                <a:cs typeface="Work Sans"/>
                <a:sym typeface="Work Sans"/>
              </a:rPr>
              <a:t>HOSPITALITY &amp; TOURISM YOUTH SUMMIT, CONSTRUCTION YOUTH SUMMIT, INTERNSHIP FAIR @ BIG PICTURE</a:t>
            </a:r>
          </a:p>
        </p:txBody>
      </p:sp>
      <p:sp>
        <p:nvSpPr>
          <p:cNvPr name="TextBox 28" id="28"/>
          <p:cNvSpPr txBox="true"/>
          <p:nvPr/>
        </p:nvSpPr>
        <p:spPr>
          <a:xfrm rot="0">
            <a:off x="1007132" y="8338375"/>
            <a:ext cx="1519063" cy="409987"/>
          </a:xfrm>
          <a:prstGeom prst="rect">
            <a:avLst/>
          </a:prstGeom>
        </p:spPr>
        <p:txBody>
          <a:bodyPr anchor="t" rtlCol="false" tIns="0" lIns="0" bIns="0" rIns="0">
            <a:spAutoFit/>
          </a:bodyPr>
          <a:lstStyle/>
          <a:p>
            <a:pPr algn="ctr" marL="0" indent="0" lvl="0">
              <a:lnSpc>
                <a:spcPts val="2867"/>
              </a:lnSpc>
              <a:spcBef>
                <a:spcPct val="0"/>
              </a:spcBef>
            </a:pPr>
            <a:r>
              <a:rPr lang="en-US" b="true" sz="3454" spc="-107">
                <a:solidFill>
                  <a:srgbClr val="E3E2DE"/>
                </a:solidFill>
                <a:latin typeface="Work Sans Bold"/>
                <a:ea typeface="Work Sans Bold"/>
                <a:cs typeface="Work Sans Bold"/>
                <a:sym typeface="Work Sans Bold"/>
              </a:rPr>
              <a:t>2026</a:t>
            </a:r>
          </a:p>
        </p:txBody>
      </p:sp>
      <p:sp>
        <p:nvSpPr>
          <p:cNvPr name="TextBox 29" id="29"/>
          <p:cNvSpPr txBox="true"/>
          <p:nvPr/>
        </p:nvSpPr>
        <p:spPr>
          <a:xfrm rot="0">
            <a:off x="3332119" y="8284747"/>
            <a:ext cx="5203082" cy="777309"/>
          </a:xfrm>
          <a:prstGeom prst="rect">
            <a:avLst/>
          </a:prstGeom>
        </p:spPr>
        <p:txBody>
          <a:bodyPr anchor="t" rtlCol="false" tIns="0" lIns="0" bIns="0" rIns="0">
            <a:spAutoFit/>
          </a:bodyPr>
          <a:lstStyle/>
          <a:p>
            <a:pPr algn="l">
              <a:lnSpc>
                <a:spcPts val="3040"/>
              </a:lnSpc>
            </a:pPr>
            <a:r>
              <a:rPr lang="en-US" sz="2533">
                <a:solidFill>
                  <a:srgbClr val="E3E2DE"/>
                </a:solidFill>
                <a:latin typeface="Work Sans"/>
                <a:ea typeface="Work Sans"/>
                <a:cs typeface="Work Sans"/>
                <a:sym typeface="Work Sans"/>
              </a:rPr>
              <a:t>MARKETING &amp; AI YOUTH SUMMIT</a:t>
            </a:r>
          </a:p>
          <a:p>
            <a:pPr algn="l" marL="0" indent="0" lvl="1">
              <a:lnSpc>
                <a:spcPts val="3040"/>
              </a:lnSpc>
            </a:pPr>
            <a:r>
              <a:rPr lang="en-US" sz="2533">
                <a:solidFill>
                  <a:srgbClr val="E3E2DE"/>
                </a:solidFill>
                <a:latin typeface="Work Sans"/>
                <a:ea typeface="Work Sans"/>
                <a:cs typeface="Work Sans"/>
                <a:sym typeface="Work Sans"/>
              </a:rPr>
              <a:t>WSECU REALITY DAY</a:t>
            </a:r>
          </a:p>
        </p:txBody>
      </p:sp>
      <p:sp>
        <p:nvSpPr>
          <p:cNvPr name="TextBox 30" id="30"/>
          <p:cNvSpPr txBox="true"/>
          <p:nvPr/>
        </p:nvSpPr>
        <p:spPr>
          <a:xfrm rot="0">
            <a:off x="1206487" y="9362333"/>
            <a:ext cx="7223482" cy="676275"/>
          </a:xfrm>
          <a:prstGeom prst="rect">
            <a:avLst/>
          </a:prstGeom>
        </p:spPr>
        <p:txBody>
          <a:bodyPr anchor="t" rtlCol="false" tIns="0" lIns="0" bIns="0" rIns="0">
            <a:spAutoFit/>
          </a:bodyPr>
          <a:lstStyle/>
          <a:p>
            <a:pPr algn="l">
              <a:lnSpc>
                <a:spcPts val="2639"/>
              </a:lnSpc>
            </a:pPr>
            <a:r>
              <a:rPr lang="en-US" sz="2199">
                <a:solidFill>
                  <a:srgbClr val="E3E2DE"/>
                </a:solidFill>
                <a:latin typeface="Work Sans"/>
                <a:ea typeface="Work Sans"/>
                <a:cs typeface="Work Sans"/>
                <a:sym typeface="Work Sans"/>
              </a:rPr>
              <a:t>ALL WHILE SUPPORTING SCHOOL DISTRICTS </a:t>
            </a:r>
          </a:p>
          <a:p>
            <a:pPr algn="l" marL="0" indent="0" lvl="1">
              <a:lnSpc>
                <a:spcPts val="2639"/>
              </a:lnSpc>
            </a:pPr>
            <a:r>
              <a:rPr lang="en-US" sz="2199">
                <a:solidFill>
                  <a:srgbClr val="E3E2DE"/>
                </a:solidFill>
                <a:latin typeface="Work Sans"/>
                <a:ea typeface="Work Sans"/>
                <a:cs typeface="Work Sans"/>
                <a:sym typeface="Work Sans"/>
              </a:rPr>
              <a:t>THROUGH FIELD TRIPS AND GUEST SPEAKERS </a:t>
            </a:r>
          </a:p>
        </p:txBody>
      </p:sp>
      <p:sp>
        <p:nvSpPr>
          <p:cNvPr name="TextBox 31" id="31"/>
          <p:cNvSpPr txBox="true"/>
          <p:nvPr/>
        </p:nvSpPr>
        <p:spPr>
          <a:xfrm rot="0">
            <a:off x="9996682" y="9373796"/>
            <a:ext cx="7587404" cy="676275"/>
          </a:xfrm>
          <a:prstGeom prst="rect">
            <a:avLst/>
          </a:prstGeom>
        </p:spPr>
        <p:txBody>
          <a:bodyPr anchor="t" rtlCol="false" tIns="0" lIns="0" bIns="0" rIns="0">
            <a:spAutoFit/>
          </a:bodyPr>
          <a:lstStyle/>
          <a:p>
            <a:pPr algn="ctr" marL="0" indent="0" lvl="1">
              <a:lnSpc>
                <a:spcPts val="2680"/>
              </a:lnSpc>
            </a:pPr>
            <a:r>
              <a:rPr lang="en-US" sz="2233">
                <a:solidFill>
                  <a:srgbClr val="E3E2DE"/>
                </a:solidFill>
                <a:latin typeface="Work Sans"/>
                <a:ea typeface="Work Sans"/>
                <a:cs typeface="Work Sans"/>
                <a:sym typeface="Work Sans"/>
              </a:rPr>
              <a:t>= 4 YOUTH SUMMITS, 1 NATIONAL PROGRAM, 1 INTERNSHIP FAIR, 1 FINANCIAL LITERACY</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834950" y="276225"/>
            <a:ext cx="8938988" cy="2009775"/>
          </a:xfrm>
          <a:prstGeom prst="rect">
            <a:avLst/>
          </a:prstGeom>
        </p:spPr>
        <p:txBody>
          <a:bodyPr anchor="t" rtlCol="false" tIns="0" lIns="0" bIns="0" rIns="0">
            <a:spAutoFit/>
          </a:bodyPr>
          <a:lstStyle/>
          <a:p>
            <a:pPr algn="l">
              <a:lnSpc>
                <a:spcPts val="15000"/>
              </a:lnSpc>
            </a:pPr>
            <a:r>
              <a:rPr lang="en-US" b="true" sz="15000" spc="-825">
                <a:solidFill>
                  <a:srgbClr val="4268A0"/>
                </a:solidFill>
                <a:latin typeface="Aileron Heavy"/>
                <a:ea typeface="Aileron Heavy"/>
                <a:cs typeface="Aileron Heavy"/>
                <a:sym typeface="Aileron Heavy"/>
              </a:rPr>
              <a:t>2024</a:t>
            </a:r>
          </a:p>
        </p:txBody>
      </p:sp>
      <p:grpSp>
        <p:nvGrpSpPr>
          <p:cNvPr name="Group 3" id="3"/>
          <p:cNvGrpSpPr/>
          <p:nvPr/>
        </p:nvGrpSpPr>
        <p:grpSpPr>
          <a:xfrm rot="0">
            <a:off x="834950" y="2286000"/>
            <a:ext cx="5672413" cy="1293869"/>
            <a:chOff x="0" y="0"/>
            <a:chExt cx="7563217" cy="1725159"/>
          </a:xfrm>
        </p:grpSpPr>
        <p:grpSp>
          <p:nvGrpSpPr>
            <p:cNvPr name="Group 4" id="4"/>
            <p:cNvGrpSpPr/>
            <p:nvPr/>
          </p:nvGrpSpPr>
          <p:grpSpPr>
            <a:xfrm rot="0">
              <a:off x="0" y="0"/>
              <a:ext cx="7563217" cy="1725159"/>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91323" y="460368"/>
              <a:ext cx="6980570"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Agriculture Youth Summit</a:t>
              </a:r>
            </a:p>
          </p:txBody>
        </p:sp>
        <p:sp>
          <p:nvSpPr>
            <p:cNvPr name="TextBox 8" id="8"/>
            <p:cNvSpPr txBox="true"/>
            <p:nvPr/>
          </p:nvSpPr>
          <p:spPr>
            <a:xfrm rot="0">
              <a:off x="291323" y="906493"/>
              <a:ext cx="6133802"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WA</a:t>
              </a:r>
            </a:p>
          </p:txBody>
        </p:sp>
      </p:grpSp>
      <p:sp>
        <p:nvSpPr>
          <p:cNvPr name="TextBox 9" id="9"/>
          <p:cNvSpPr txBox="true"/>
          <p:nvPr/>
        </p:nvSpPr>
        <p:spPr>
          <a:xfrm rot="0">
            <a:off x="834950" y="3753113"/>
            <a:ext cx="13450031" cy="6010275"/>
          </a:xfrm>
          <a:prstGeom prst="rect">
            <a:avLst/>
          </a:prstGeom>
        </p:spPr>
        <p:txBody>
          <a:bodyPr anchor="t" rtlCol="false" tIns="0" lIns="0" bIns="0" rIns="0">
            <a:spAutoFit/>
          </a:bodyPr>
          <a:lstStyle/>
          <a:p>
            <a:pPr algn="just">
              <a:lnSpc>
                <a:spcPts val="2639"/>
              </a:lnSpc>
            </a:pPr>
            <a:r>
              <a:rPr lang="en-US" b="true" sz="2199">
                <a:solidFill>
                  <a:srgbClr val="4268A0"/>
                </a:solidFill>
                <a:latin typeface="Work Sans Bold"/>
                <a:ea typeface="Work Sans Bold"/>
                <a:cs typeface="Work Sans Bold"/>
                <a:sym typeface="Work Sans Bold"/>
              </a:rPr>
              <a:t>Date:</a:t>
            </a:r>
            <a:r>
              <a:rPr lang="en-US" sz="2199">
                <a:solidFill>
                  <a:srgbClr val="4268A0"/>
                </a:solidFill>
                <a:latin typeface="Work Sans"/>
                <a:ea typeface="Work Sans"/>
                <a:cs typeface="Work Sans"/>
                <a:sym typeface="Work Sans"/>
              </a:rPr>
              <a:t> December 1, 2024</a:t>
            </a:r>
          </a:p>
          <a:p>
            <a:pPr algn="just">
              <a:lnSpc>
                <a:spcPts val="2639"/>
              </a:lnSpc>
            </a:pPr>
          </a:p>
          <a:p>
            <a:pPr algn="just">
              <a:lnSpc>
                <a:spcPts val="2639"/>
              </a:lnSpc>
            </a:pPr>
            <a:r>
              <a:rPr lang="en-US" b="true" sz="2199">
                <a:solidFill>
                  <a:srgbClr val="4268A0"/>
                </a:solidFill>
                <a:latin typeface="Work Sans Bold"/>
                <a:ea typeface="Work Sans Bold"/>
                <a:cs typeface="Work Sans Bold"/>
                <a:sym typeface="Work Sans Bold"/>
              </a:rPr>
              <a:t>Locations:</a:t>
            </a:r>
          </a:p>
          <a:p>
            <a:pPr algn="just">
              <a:lnSpc>
                <a:spcPts val="2639"/>
              </a:lnSpc>
            </a:pPr>
            <a:r>
              <a:rPr lang="en-US" sz="2199">
                <a:solidFill>
                  <a:srgbClr val="4268A0"/>
                </a:solidFill>
                <a:latin typeface="Work Sans"/>
                <a:ea typeface="Work Sans"/>
                <a:cs typeface="Work Sans"/>
                <a:sym typeface="Work Sans"/>
              </a:rPr>
              <a:t>The Armory at Kittitas Valley Event Center</a:t>
            </a:r>
          </a:p>
          <a:p>
            <a:pPr algn="just">
              <a:lnSpc>
                <a:spcPts val="2639"/>
              </a:lnSpc>
            </a:pPr>
            <a:r>
              <a:rPr lang="en-US" sz="2199">
                <a:solidFill>
                  <a:srgbClr val="4268A0"/>
                </a:solidFill>
                <a:latin typeface="Work Sans"/>
                <a:ea typeface="Work Sans"/>
                <a:cs typeface="Work Sans"/>
                <a:sym typeface="Work Sans"/>
              </a:rPr>
              <a:t>Valley Veterinarian and Boarding</a:t>
            </a:r>
            <a:r>
              <a:rPr lang="en-US" b="true" sz="2199">
                <a:solidFill>
                  <a:srgbClr val="4268A0"/>
                </a:solidFill>
                <a:latin typeface="Work Sans Bold"/>
                <a:ea typeface="Work Sans Bold"/>
                <a:cs typeface="Work Sans Bold"/>
                <a:sym typeface="Work Sans Bold"/>
              </a:rPr>
              <a:t> </a:t>
            </a:r>
          </a:p>
          <a:p>
            <a:pPr algn="just">
              <a:lnSpc>
                <a:spcPts val="2639"/>
              </a:lnSpc>
            </a:pPr>
          </a:p>
          <a:p>
            <a:pPr algn="just">
              <a:lnSpc>
                <a:spcPts val="2639"/>
              </a:lnSpc>
            </a:pPr>
            <a:r>
              <a:rPr lang="en-US" b="true" sz="2199">
                <a:solidFill>
                  <a:srgbClr val="4268A0"/>
                </a:solidFill>
                <a:latin typeface="Work Sans Bold"/>
                <a:ea typeface="Work Sans Bold"/>
                <a:cs typeface="Work Sans Bold"/>
                <a:sym typeface="Work Sans Bold"/>
              </a:rPr>
              <a:t>Welcome Message Video:</a:t>
            </a:r>
            <a:r>
              <a:rPr lang="en-US" sz="2199">
                <a:solidFill>
                  <a:srgbClr val="4268A0"/>
                </a:solidFill>
                <a:latin typeface="Work Sans"/>
                <a:ea typeface="Work Sans"/>
                <a:cs typeface="Work Sans"/>
                <a:sym typeface="Work Sans"/>
              </a:rPr>
              <a:t> Congressman Dan Newhouse</a:t>
            </a:r>
          </a:p>
          <a:p>
            <a:pPr algn="just">
              <a:lnSpc>
                <a:spcPts val="2639"/>
              </a:lnSpc>
            </a:pPr>
          </a:p>
          <a:p>
            <a:pPr algn="just">
              <a:lnSpc>
                <a:spcPts val="2639"/>
              </a:lnSpc>
            </a:pPr>
            <a:r>
              <a:rPr lang="en-US" b="true" sz="2199">
                <a:solidFill>
                  <a:srgbClr val="4268A0"/>
                </a:solidFill>
                <a:latin typeface="Work Sans Bold"/>
                <a:ea typeface="Work Sans Bold"/>
                <a:cs typeface="Work Sans Bold"/>
                <a:sym typeface="Work Sans Bold"/>
              </a:rPr>
              <a:t>Total Industry Speakers:</a:t>
            </a:r>
            <a:r>
              <a:rPr lang="en-US" sz="2199">
                <a:solidFill>
                  <a:srgbClr val="4268A0"/>
                </a:solidFill>
                <a:latin typeface="Work Sans"/>
                <a:ea typeface="Work Sans"/>
                <a:cs typeface="Work Sans"/>
                <a:sym typeface="Work Sans"/>
              </a:rPr>
              <a:t> 2 (Vets on the Farm &amp; Jensen Farms)</a:t>
            </a:r>
          </a:p>
          <a:p>
            <a:pPr algn="just">
              <a:lnSpc>
                <a:spcPts val="2639"/>
              </a:lnSpc>
            </a:pPr>
          </a:p>
          <a:p>
            <a:pPr algn="just">
              <a:lnSpc>
                <a:spcPts val="2639"/>
              </a:lnSpc>
            </a:pPr>
            <a:r>
              <a:rPr lang="en-US" b="true" sz="2199">
                <a:solidFill>
                  <a:srgbClr val="4268A0"/>
                </a:solidFill>
                <a:latin typeface="Work Sans Bold"/>
                <a:ea typeface="Work Sans Bold"/>
                <a:cs typeface="Work Sans Bold"/>
                <a:sym typeface="Work Sans Bold"/>
              </a:rPr>
              <a:t>Total Trade Show Booths: </a:t>
            </a:r>
            <a:r>
              <a:rPr lang="en-US" sz="2199">
                <a:solidFill>
                  <a:srgbClr val="4268A0"/>
                </a:solidFill>
                <a:latin typeface="Work Sans"/>
                <a:ea typeface="Work Sans"/>
                <a:cs typeface="Work Sans"/>
                <a:sym typeface="Work Sans"/>
              </a:rPr>
              <a:t>21</a:t>
            </a:r>
          </a:p>
          <a:p>
            <a:pPr algn="just">
              <a:lnSpc>
                <a:spcPts val="2639"/>
              </a:lnSpc>
            </a:pPr>
          </a:p>
          <a:p>
            <a:pPr algn="just">
              <a:lnSpc>
                <a:spcPts val="2639"/>
              </a:lnSpc>
            </a:pPr>
            <a:r>
              <a:rPr lang="en-US" b="true" sz="2199">
                <a:solidFill>
                  <a:srgbClr val="4268A0"/>
                </a:solidFill>
                <a:latin typeface="Work Sans Bold"/>
                <a:ea typeface="Work Sans Bold"/>
                <a:cs typeface="Work Sans Bold"/>
                <a:sym typeface="Work Sans Bold"/>
              </a:rPr>
              <a:t>Total Attendance:</a:t>
            </a:r>
            <a:r>
              <a:rPr lang="en-US" sz="2199">
                <a:solidFill>
                  <a:srgbClr val="4268A0"/>
                </a:solidFill>
                <a:latin typeface="Work Sans"/>
                <a:ea typeface="Work Sans"/>
                <a:cs typeface="Work Sans"/>
                <a:sym typeface="Work Sans"/>
              </a:rPr>
              <a:t> 42</a:t>
            </a:r>
          </a:p>
          <a:p>
            <a:pPr algn="just">
              <a:lnSpc>
                <a:spcPts val="2639"/>
              </a:lnSpc>
            </a:pPr>
          </a:p>
          <a:p>
            <a:pPr algn="just">
              <a:lnSpc>
                <a:spcPts val="2639"/>
              </a:lnSpc>
            </a:pPr>
            <a:r>
              <a:rPr lang="en-US" b="true" sz="2199">
                <a:solidFill>
                  <a:srgbClr val="4268A0"/>
                </a:solidFill>
                <a:latin typeface="Work Sans Bold"/>
                <a:ea typeface="Work Sans Bold"/>
                <a:cs typeface="Work Sans Bold"/>
                <a:sym typeface="Work Sans Bold"/>
              </a:rPr>
              <a:t>Breakdown of Attendees:</a:t>
            </a:r>
          </a:p>
          <a:p>
            <a:pPr algn="l">
              <a:lnSpc>
                <a:spcPts val="2639"/>
              </a:lnSpc>
            </a:pPr>
            <a:r>
              <a:rPr lang="en-US" sz="2199">
                <a:solidFill>
                  <a:srgbClr val="4268A0"/>
                </a:solidFill>
                <a:latin typeface="Work Sans"/>
                <a:ea typeface="Work Sans"/>
                <a:cs typeface="Work Sans"/>
                <a:sym typeface="Work Sans"/>
              </a:rPr>
              <a:t>Ellensburg = 15, Thorp = 14, Cle Elum/Roslyn = 7, Chaperones = 6 &amp; Staff</a:t>
            </a:r>
          </a:p>
          <a:p>
            <a:pPr algn="l">
              <a:lnSpc>
                <a:spcPts val="2639"/>
              </a:lnSpc>
            </a:pPr>
          </a:p>
          <a:p>
            <a:pPr algn="l" marL="0" indent="0" lvl="1">
              <a:lnSpc>
                <a:spcPts val="2639"/>
              </a:lnSpc>
              <a:spcBef>
                <a:spcPct val="0"/>
              </a:spcBef>
            </a:pPr>
            <a:r>
              <a:rPr lang="en-US" b="true" sz="2199">
                <a:solidFill>
                  <a:srgbClr val="4268A0"/>
                </a:solidFill>
                <a:latin typeface="Work Sans Bold"/>
                <a:ea typeface="Work Sans Bold"/>
                <a:cs typeface="Work Sans Bold"/>
                <a:sym typeface="Work Sans Bold"/>
              </a:rPr>
              <a:t>Lunch Keynote:</a:t>
            </a:r>
            <a:r>
              <a:rPr lang="en-US" sz="2199">
                <a:solidFill>
                  <a:srgbClr val="4268A0"/>
                </a:solidFill>
                <a:latin typeface="Work Sans"/>
                <a:ea typeface="Work Sans"/>
                <a:cs typeface="Work Sans"/>
                <a:sym typeface="Work Sans"/>
              </a:rPr>
              <a:t> Dru Ernst, with Dru Bru Brewery and Taproom </a:t>
            </a:r>
          </a:p>
        </p:txBody>
      </p:sp>
      <p:grpSp>
        <p:nvGrpSpPr>
          <p:cNvPr name="Group 10" id="10"/>
          <p:cNvGrpSpPr/>
          <p:nvPr/>
        </p:nvGrpSpPr>
        <p:grpSpPr>
          <a:xfrm rot="0">
            <a:off x="10577299" y="4436641"/>
            <a:ext cx="3258079" cy="3258079"/>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54653" y="0"/>
                  </a:moveTo>
                  <a:lnTo>
                    <a:pt x="758147" y="0"/>
                  </a:lnTo>
                  <a:cubicBezTo>
                    <a:pt x="788331" y="0"/>
                    <a:pt x="812800" y="24469"/>
                    <a:pt x="812800" y="54653"/>
                  </a:cubicBezTo>
                  <a:lnTo>
                    <a:pt x="812800" y="758147"/>
                  </a:lnTo>
                  <a:cubicBezTo>
                    <a:pt x="812800" y="788331"/>
                    <a:pt x="788331" y="812800"/>
                    <a:pt x="758147" y="812800"/>
                  </a:cubicBezTo>
                  <a:lnTo>
                    <a:pt x="54653" y="812800"/>
                  </a:lnTo>
                  <a:cubicBezTo>
                    <a:pt x="24469" y="812800"/>
                    <a:pt x="0" y="788331"/>
                    <a:pt x="0" y="758147"/>
                  </a:cubicBezTo>
                  <a:lnTo>
                    <a:pt x="0" y="54653"/>
                  </a:lnTo>
                  <a:cubicBezTo>
                    <a:pt x="0" y="24469"/>
                    <a:pt x="24469" y="0"/>
                    <a:pt x="54653" y="0"/>
                  </a:cubicBezTo>
                  <a:close/>
                </a:path>
              </a:pathLst>
            </a:custGeom>
            <a:blipFill>
              <a:blip r:embed="rId2"/>
              <a:stretch>
                <a:fillRect l="-24908" t="0" r="-24908" b="0"/>
              </a:stretch>
            </a:blipFill>
          </p:spPr>
        </p:sp>
      </p:grpSp>
      <p:grpSp>
        <p:nvGrpSpPr>
          <p:cNvPr name="Group 12" id="12"/>
          <p:cNvGrpSpPr/>
          <p:nvPr/>
        </p:nvGrpSpPr>
        <p:grpSpPr>
          <a:xfrm rot="0">
            <a:off x="14136217" y="2726096"/>
            <a:ext cx="3339585" cy="3339585"/>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53319" y="0"/>
                  </a:moveTo>
                  <a:lnTo>
                    <a:pt x="759481" y="0"/>
                  </a:lnTo>
                  <a:cubicBezTo>
                    <a:pt x="773622" y="0"/>
                    <a:pt x="787184" y="5618"/>
                    <a:pt x="797183" y="15617"/>
                  </a:cubicBezTo>
                  <a:cubicBezTo>
                    <a:pt x="807182" y="25616"/>
                    <a:pt x="812800" y="39178"/>
                    <a:pt x="812800" y="53319"/>
                  </a:cubicBezTo>
                  <a:lnTo>
                    <a:pt x="812800" y="759481"/>
                  </a:lnTo>
                  <a:cubicBezTo>
                    <a:pt x="812800" y="773622"/>
                    <a:pt x="807182" y="787184"/>
                    <a:pt x="797183" y="797183"/>
                  </a:cubicBezTo>
                  <a:cubicBezTo>
                    <a:pt x="787184" y="807182"/>
                    <a:pt x="773622" y="812800"/>
                    <a:pt x="759481" y="812800"/>
                  </a:cubicBezTo>
                  <a:lnTo>
                    <a:pt x="53319" y="812800"/>
                  </a:lnTo>
                  <a:cubicBezTo>
                    <a:pt x="39178" y="812800"/>
                    <a:pt x="25616" y="807182"/>
                    <a:pt x="15617" y="797183"/>
                  </a:cubicBezTo>
                  <a:cubicBezTo>
                    <a:pt x="5618" y="787184"/>
                    <a:pt x="0" y="773622"/>
                    <a:pt x="0" y="759481"/>
                  </a:cubicBezTo>
                  <a:lnTo>
                    <a:pt x="0" y="53319"/>
                  </a:lnTo>
                  <a:cubicBezTo>
                    <a:pt x="0" y="39178"/>
                    <a:pt x="5618" y="25616"/>
                    <a:pt x="15617" y="15617"/>
                  </a:cubicBezTo>
                  <a:cubicBezTo>
                    <a:pt x="25616" y="5618"/>
                    <a:pt x="39178" y="0"/>
                    <a:pt x="53319" y="0"/>
                  </a:cubicBezTo>
                  <a:close/>
                </a:path>
              </a:pathLst>
            </a:custGeom>
            <a:blipFill>
              <a:blip r:embed="rId3"/>
              <a:stretch>
                <a:fillRect l="-24906" t="0" r="-24906" b="0"/>
              </a:stretch>
            </a:blipFill>
          </p:spPr>
        </p:sp>
      </p:grpSp>
      <p:grpSp>
        <p:nvGrpSpPr>
          <p:cNvPr name="Group 14" id="14"/>
          <p:cNvGrpSpPr/>
          <p:nvPr/>
        </p:nvGrpSpPr>
        <p:grpSpPr>
          <a:xfrm rot="0">
            <a:off x="14136217" y="6426892"/>
            <a:ext cx="3336497" cy="3336497"/>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53369" y="0"/>
                  </a:moveTo>
                  <a:lnTo>
                    <a:pt x="759431" y="0"/>
                  </a:lnTo>
                  <a:cubicBezTo>
                    <a:pt x="773586" y="0"/>
                    <a:pt x="787160" y="5623"/>
                    <a:pt x="797169" y="15631"/>
                  </a:cubicBezTo>
                  <a:cubicBezTo>
                    <a:pt x="807177" y="25640"/>
                    <a:pt x="812800" y="39214"/>
                    <a:pt x="812800" y="53369"/>
                  </a:cubicBezTo>
                  <a:lnTo>
                    <a:pt x="812800" y="759431"/>
                  </a:lnTo>
                  <a:cubicBezTo>
                    <a:pt x="812800" y="773586"/>
                    <a:pt x="807177" y="787160"/>
                    <a:pt x="797169" y="797169"/>
                  </a:cubicBezTo>
                  <a:cubicBezTo>
                    <a:pt x="787160" y="807177"/>
                    <a:pt x="773586" y="812800"/>
                    <a:pt x="759431" y="812800"/>
                  </a:cubicBezTo>
                  <a:lnTo>
                    <a:pt x="53369" y="812800"/>
                  </a:lnTo>
                  <a:cubicBezTo>
                    <a:pt x="39214" y="812800"/>
                    <a:pt x="25640" y="807177"/>
                    <a:pt x="15631" y="797169"/>
                  </a:cubicBezTo>
                  <a:cubicBezTo>
                    <a:pt x="5623" y="787160"/>
                    <a:pt x="0" y="773586"/>
                    <a:pt x="0" y="759431"/>
                  </a:cubicBezTo>
                  <a:lnTo>
                    <a:pt x="0" y="53369"/>
                  </a:lnTo>
                  <a:cubicBezTo>
                    <a:pt x="0" y="39214"/>
                    <a:pt x="5623" y="25640"/>
                    <a:pt x="15631" y="15631"/>
                  </a:cubicBezTo>
                  <a:cubicBezTo>
                    <a:pt x="25640" y="5623"/>
                    <a:pt x="39214" y="0"/>
                    <a:pt x="53369" y="0"/>
                  </a:cubicBezTo>
                  <a:close/>
                </a:path>
              </a:pathLst>
            </a:custGeom>
            <a:blipFill>
              <a:blip r:embed="rId4"/>
              <a:stretch>
                <a:fillRect l="-24906" t="0" r="-24906" b="0"/>
              </a:stretch>
            </a:blipFill>
          </p:spPr>
        </p:sp>
      </p:grpSp>
      <p:sp>
        <p:nvSpPr>
          <p:cNvPr name="Freeform 16" id="16"/>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5"/>
            <a:stretch>
              <a:fillRect l="0" t="0" r="0" b="0"/>
            </a:stretch>
          </a:blipFill>
        </p:spPr>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888223" y="276225"/>
            <a:ext cx="8938988" cy="2009775"/>
          </a:xfrm>
          <a:prstGeom prst="rect">
            <a:avLst/>
          </a:prstGeom>
        </p:spPr>
        <p:txBody>
          <a:bodyPr anchor="t" rtlCol="false" tIns="0" lIns="0" bIns="0" rIns="0">
            <a:spAutoFit/>
          </a:bodyPr>
          <a:lstStyle/>
          <a:p>
            <a:pPr algn="l">
              <a:lnSpc>
                <a:spcPts val="15000"/>
              </a:lnSpc>
            </a:pPr>
            <a:r>
              <a:rPr lang="en-US" b="true" sz="15000" spc="-825">
                <a:solidFill>
                  <a:srgbClr val="4268A0"/>
                </a:solidFill>
                <a:latin typeface="Aileron Heavy"/>
                <a:ea typeface="Aileron Heavy"/>
                <a:cs typeface="Aileron Heavy"/>
                <a:sym typeface="Aileron Heavy"/>
              </a:rPr>
              <a:t>2025</a:t>
            </a:r>
          </a:p>
        </p:txBody>
      </p:sp>
      <p:grpSp>
        <p:nvGrpSpPr>
          <p:cNvPr name="Group 3" id="3"/>
          <p:cNvGrpSpPr/>
          <p:nvPr/>
        </p:nvGrpSpPr>
        <p:grpSpPr>
          <a:xfrm rot="0">
            <a:off x="1028700" y="2286000"/>
            <a:ext cx="5672413" cy="1293869"/>
            <a:chOff x="0" y="0"/>
            <a:chExt cx="7563217" cy="1725159"/>
          </a:xfrm>
        </p:grpSpPr>
        <p:grpSp>
          <p:nvGrpSpPr>
            <p:cNvPr name="Group 4" id="4"/>
            <p:cNvGrpSpPr/>
            <p:nvPr/>
          </p:nvGrpSpPr>
          <p:grpSpPr>
            <a:xfrm rot="0">
              <a:off x="0" y="0"/>
              <a:ext cx="7563217" cy="1725159"/>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91323" y="460368"/>
              <a:ext cx="6980570"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Hospitality and Tourism Youth Summit</a:t>
              </a:r>
            </a:p>
          </p:txBody>
        </p:sp>
        <p:sp>
          <p:nvSpPr>
            <p:cNvPr name="TextBox 8" id="8"/>
            <p:cNvSpPr txBox="true"/>
            <p:nvPr/>
          </p:nvSpPr>
          <p:spPr>
            <a:xfrm rot="0">
              <a:off x="291323" y="906493"/>
              <a:ext cx="6133802"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WA</a:t>
              </a:r>
            </a:p>
          </p:txBody>
        </p:sp>
      </p:grpSp>
      <p:grpSp>
        <p:nvGrpSpPr>
          <p:cNvPr name="Group 9" id="9"/>
          <p:cNvGrpSpPr/>
          <p:nvPr/>
        </p:nvGrpSpPr>
        <p:grpSpPr>
          <a:xfrm rot="0">
            <a:off x="10582658" y="4360075"/>
            <a:ext cx="3425319" cy="3425319"/>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51985" y="0"/>
                  </a:moveTo>
                  <a:lnTo>
                    <a:pt x="760815" y="0"/>
                  </a:lnTo>
                  <a:cubicBezTo>
                    <a:pt x="789526" y="0"/>
                    <a:pt x="812800" y="23274"/>
                    <a:pt x="812800" y="51985"/>
                  </a:cubicBezTo>
                  <a:lnTo>
                    <a:pt x="812800" y="760815"/>
                  </a:lnTo>
                  <a:cubicBezTo>
                    <a:pt x="812800" y="789526"/>
                    <a:pt x="789526" y="812800"/>
                    <a:pt x="760815" y="812800"/>
                  </a:cubicBezTo>
                  <a:lnTo>
                    <a:pt x="51985" y="812800"/>
                  </a:lnTo>
                  <a:cubicBezTo>
                    <a:pt x="23274" y="812800"/>
                    <a:pt x="0" y="789526"/>
                    <a:pt x="0" y="760815"/>
                  </a:cubicBezTo>
                  <a:lnTo>
                    <a:pt x="0" y="51985"/>
                  </a:lnTo>
                  <a:cubicBezTo>
                    <a:pt x="0" y="23274"/>
                    <a:pt x="23274" y="0"/>
                    <a:pt x="51985" y="0"/>
                  </a:cubicBezTo>
                  <a:close/>
                </a:path>
              </a:pathLst>
            </a:custGeom>
            <a:blipFill>
              <a:blip r:embed="rId2"/>
              <a:stretch>
                <a:fillRect l="-17712" t="0" r="-17712" b="0"/>
              </a:stretch>
            </a:blipFill>
          </p:spPr>
        </p:sp>
      </p:grpSp>
      <p:grpSp>
        <p:nvGrpSpPr>
          <p:cNvPr name="Group 11" id="11"/>
          <p:cNvGrpSpPr/>
          <p:nvPr/>
        </p:nvGrpSpPr>
        <p:grpSpPr>
          <a:xfrm rot="0">
            <a:off x="14263894" y="2776676"/>
            <a:ext cx="3525165" cy="352516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50512" y="0"/>
                  </a:moveTo>
                  <a:lnTo>
                    <a:pt x="762288" y="0"/>
                  </a:lnTo>
                  <a:cubicBezTo>
                    <a:pt x="790185" y="0"/>
                    <a:pt x="812800" y="22615"/>
                    <a:pt x="812800" y="50512"/>
                  </a:cubicBezTo>
                  <a:lnTo>
                    <a:pt x="812800" y="762288"/>
                  </a:lnTo>
                  <a:cubicBezTo>
                    <a:pt x="812800" y="790185"/>
                    <a:pt x="790185" y="812800"/>
                    <a:pt x="762288" y="812800"/>
                  </a:cubicBezTo>
                  <a:lnTo>
                    <a:pt x="50512" y="812800"/>
                  </a:lnTo>
                  <a:cubicBezTo>
                    <a:pt x="22615" y="812800"/>
                    <a:pt x="0" y="790185"/>
                    <a:pt x="0" y="762288"/>
                  </a:cubicBezTo>
                  <a:lnTo>
                    <a:pt x="0" y="50512"/>
                  </a:lnTo>
                  <a:cubicBezTo>
                    <a:pt x="0" y="22615"/>
                    <a:pt x="22615" y="0"/>
                    <a:pt x="50512" y="0"/>
                  </a:cubicBezTo>
                  <a:close/>
                </a:path>
              </a:pathLst>
            </a:custGeom>
            <a:blipFill>
              <a:blip r:embed="rId3"/>
              <a:stretch>
                <a:fillRect l="-8538" t="0" r="-8538" b="0"/>
              </a:stretch>
            </a:blipFill>
          </p:spPr>
        </p:sp>
      </p:grpSp>
      <p:grpSp>
        <p:nvGrpSpPr>
          <p:cNvPr name="Group 13" id="13"/>
          <p:cNvGrpSpPr/>
          <p:nvPr/>
        </p:nvGrpSpPr>
        <p:grpSpPr>
          <a:xfrm rot="0">
            <a:off x="14263894" y="6582162"/>
            <a:ext cx="3525165" cy="3525165"/>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50512" y="0"/>
                  </a:moveTo>
                  <a:lnTo>
                    <a:pt x="762288" y="0"/>
                  </a:lnTo>
                  <a:cubicBezTo>
                    <a:pt x="790185" y="0"/>
                    <a:pt x="812800" y="22615"/>
                    <a:pt x="812800" y="50512"/>
                  </a:cubicBezTo>
                  <a:lnTo>
                    <a:pt x="812800" y="762288"/>
                  </a:lnTo>
                  <a:cubicBezTo>
                    <a:pt x="812800" y="790185"/>
                    <a:pt x="790185" y="812800"/>
                    <a:pt x="762288" y="812800"/>
                  </a:cubicBezTo>
                  <a:lnTo>
                    <a:pt x="50512" y="812800"/>
                  </a:lnTo>
                  <a:cubicBezTo>
                    <a:pt x="22615" y="812800"/>
                    <a:pt x="0" y="790185"/>
                    <a:pt x="0" y="762288"/>
                  </a:cubicBezTo>
                  <a:lnTo>
                    <a:pt x="0" y="50512"/>
                  </a:lnTo>
                  <a:cubicBezTo>
                    <a:pt x="0" y="22615"/>
                    <a:pt x="22615" y="0"/>
                    <a:pt x="50512" y="0"/>
                  </a:cubicBezTo>
                  <a:close/>
                </a:path>
              </a:pathLst>
            </a:custGeom>
            <a:blipFill>
              <a:blip r:embed="rId4"/>
              <a:stretch>
                <a:fillRect l="-8333" t="0" r="-8333" b="0"/>
              </a:stretch>
            </a:blipFill>
          </p:spPr>
        </p:sp>
      </p:grpSp>
      <p:sp>
        <p:nvSpPr>
          <p:cNvPr name="TextBox 15" id="15"/>
          <p:cNvSpPr txBox="true"/>
          <p:nvPr/>
        </p:nvSpPr>
        <p:spPr>
          <a:xfrm rot="0">
            <a:off x="1028700" y="4134925"/>
            <a:ext cx="9762935" cy="5676900"/>
          </a:xfrm>
          <a:prstGeom prst="rect">
            <a:avLst/>
          </a:prstGeom>
        </p:spPr>
        <p:txBody>
          <a:bodyPr anchor="t" rtlCol="false" tIns="0" lIns="0" bIns="0" rIns="0">
            <a:spAutoFit/>
          </a:bodyPr>
          <a:lstStyle/>
          <a:p>
            <a:pPr algn="l">
              <a:lnSpc>
                <a:spcPts val="2688"/>
              </a:lnSpc>
            </a:pPr>
            <a:r>
              <a:rPr lang="en-US" sz="2240" b="true">
                <a:solidFill>
                  <a:srgbClr val="4268A0"/>
                </a:solidFill>
                <a:latin typeface="Work Sans Bold"/>
                <a:ea typeface="Work Sans Bold"/>
                <a:cs typeface="Work Sans Bold"/>
                <a:sym typeface="Work Sans Bold"/>
              </a:rPr>
              <a:t>Date:</a:t>
            </a:r>
            <a:r>
              <a:rPr lang="en-US" sz="2240">
                <a:solidFill>
                  <a:srgbClr val="4268A0"/>
                </a:solidFill>
                <a:latin typeface="Work Sans"/>
                <a:ea typeface="Work Sans"/>
                <a:cs typeface="Work Sans"/>
                <a:sym typeface="Work Sans"/>
              </a:rPr>
              <a:t> January 29, 2025</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Locations:</a:t>
            </a:r>
          </a:p>
          <a:p>
            <a:pPr algn="l">
              <a:lnSpc>
                <a:spcPts val="2688"/>
              </a:lnSpc>
            </a:pPr>
            <a:r>
              <a:rPr lang="en-US" sz="2240">
                <a:solidFill>
                  <a:srgbClr val="4268A0"/>
                </a:solidFill>
                <a:latin typeface="Work Sans"/>
                <a:ea typeface="Work Sans"/>
                <a:cs typeface="Work Sans"/>
                <a:sym typeface="Work Sans"/>
              </a:rPr>
              <a:t>Hotel Windrow (2 breakout rooms)</a:t>
            </a:r>
          </a:p>
          <a:p>
            <a:pPr algn="l">
              <a:lnSpc>
                <a:spcPts val="2688"/>
              </a:lnSpc>
            </a:pPr>
            <a:r>
              <a:rPr lang="en-US" sz="2240">
                <a:solidFill>
                  <a:srgbClr val="4268A0"/>
                </a:solidFill>
                <a:latin typeface="Work Sans"/>
                <a:ea typeface="Work Sans"/>
                <a:cs typeface="Work Sans"/>
                <a:sym typeface="Work Sans"/>
              </a:rPr>
              <a:t>Valo Tasting Room</a:t>
            </a:r>
          </a:p>
          <a:p>
            <a:pPr algn="l">
              <a:lnSpc>
                <a:spcPts val="2688"/>
              </a:lnSpc>
            </a:pPr>
            <a:r>
              <a:rPr lang="en-US" sz="2240">
                <a:solidFill>
                  <a:srgbClr val="4268A0"/>
                </a:solidFill>
                <a:latin typeface="Work Sans"/>
                <a:ea typeface="Work Sans"/>
                <a:cs typeface="Work Sans"/>
                <a:sym typeface="Work Sans"/>
              </a:rPr>
              <a:t>Kittitas County Historical Museum</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Welcome Message:</a:t>
            </a:r>
            <a:r>
              <a:rPr lang="en-US" sz="2240">
                <a:solidFill>
                  <a:srgbClr val="4268A0"/>
                </a:solidFill>
                <a:latin typeface="Work Sans"/>
                <a:ea typeface="Work Sans"/>
                <a:cs typeface="Work Sans"/>
                <a:sym typeface="Work Sans"/>
              </a:rPr>
              <a:t> Kittitas County Commissioner Laura Osiadacz</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Total Industry Speakers:</a:t>
            </a:r>
            <a:r>
              <a:rPr lang="en-US" sz="2240">
                <a:solidFill>
                  <a:srgbClr val="4268A0"/>
                </a:solidFill>
                <a:latin typeface="Work Sans"/>
                <a:ea typeface="Work Sans"/>
                <a:cs typeface="Work Sans"/>
                <a:sym typeface="Work Sans"/>
              </a:rPr>
              <a:t> 15</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Total Attendance:</a:t>
            </a:r>
            <a:r>
              <a:rPr lang="en-US" sz="2240">
                <a:solidFill>
                  <a:srgbClr val="4268A0"/>
                </a:solidFill>
                <a:latin typeface="Work Sans"/>
                <a:ea typeface="Work Sans"/>
                <a:cs typeface="Work Sans"/>
                <a:sym typeface="Work Sans"/>
              </a:rPr>
              <a:t> 56</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Breakdown of Attendees:</a:t>
            </a:r>
          </a:p>
          <a:p>
            <a:pPr algn="l">
              <a:lnSpc>
                <a:spcPts val="2688"/>
              </a:lnSpc>
            </a:pPr>
            <a:r>
              <a:rPr lang="en-US" sz="2240">
                <a:solidFill>
                  <a:srgbClr val="4268A0"/>
                </a:solidFill>
                <a:latin typeface="Work Sans"/>
                <a:ea typeface="Work Sans"/>
                <a:cs typeface="Work Sans"/>
                <a:sym typeface="Work Sans"/>
              </a:rPr>
              <a:t>Ellensburg = 26, Thorp = 19, Kittitas = 3, 6 Adult Chaperones</a:t>
            </a:r>
          </a:p>
          <a:p>
            <a:pPr algn="l">
              <a:lnSpc>
                <a:spcPts val="2688"/>
              </a:lnSpc>
            </a:pPr>
          </a:p>
          <a:p>
            <a:pPr algn="l" marL="0" indent="0" lvl="1">
              <a:lnSpc>
                <a:spcPts val="2688"/>
              </a:lnSpc>
              <a:spcBef>
                <a:spcPct val="0"/>
              </a:spcBef>
            </a:pPr>
            <a:r>
              <a:rPr lang="en-US" b="true" sz="2240">
                <a:solidFill>
                  <a:srgbClr val="4268A0"/>
                </a:solidFill>
                <a:latin typeface="Work Sans Bold"/>
                <a:ea typeface="Work Sans Bold"/>
                <a:cs typeface="Work Sans Bold"/>
                <a:sym typeface="Work Sans Bold"/>
              </a:rPr>
              <a:t>Lunch Keynote:</a:t>
            </a:r>
            <a:r>
              <a:rPr lang="en-US" sz="2240">
                <a:solidFill>
                  <a:srgbClr val="4268A0"/>
                </a:solidFill>
                <a:latin typeface="Work Sans"/>
                <a:ea typeface="Work Sans"/>
                <a:cs typeface="Work Sans"/>
                <a:sym typeface="Work Sans"/>
              </a:rPr>
              <a:t> Matthew Ozuna, State of Washington Tourism </a:t>
            </a:r>
          </a:p>
        </p:txBody>
      </p:sp>
      <p:sp>
        <p:nvSpPr>
          <p:cNvPr name="Freeform 16" id="16"/>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5"/>
            <a:stretch>
              <a:fillRect l="0" t="0" r="0" b="0"/>
            </a:stretch>
          </a:blipFill>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1028700" y="276225"/>
            <a:ext cx="8938988" cy="2009775"/>
          </a:xfrm>
          <a:prstGeom prst="rect">
            <a:avLst/>
          </a:prstGeom>
        </p:spPr>
        <p:txBody>
          <a:bodyPr anchor="t" rtlCol="false" tIns="0" lIns="0" bIns="0" rIns="0">
            <a:spAutoFit/>
          </a:bodyPr>
          <a:lstStyle/>
          <a:p>
            <a:pPr algn="l">
              <a:lnSpc>
                <a:spcPts val="15000"/>
              </a:lnSpc>
            </a:pPr>
            <a:r>
              <a:rPr lang="en-US" b="true" sz="15000" spc="-825">
                <a:solidFill>
                  <a:srgbClr val="4268A0"/>
                </a:solidFill>
                <a:latin typeface="Aileron Heavy"/>
                <a:ea typeface="Aileron Heavy"/>
                <a:cs typeface="Aileron Heavy"/>
                <a:sym typeface="Aileron Heavy"/>
              </a:rPr>
              <a:t>2025</a:t>
            </a:r>
          </a:p>
        </p:txBody>
      </p:sp>
      <p:grpSp>
        <p:nvGrpSpPr>
          <p:cNvPr name="Group 3" id="3"/>
          <p:cNvGrpSpPr/>
          <p:nvPr/>
        </p:nvGrpSpPr>
        <p:grpSpPr>
          <a:xfrm rot="0">
            <a:off x="1028700" y="2286000"/>
            <a:ext cx="5672413" cy="1293869"/>
            <a:chOff x="0" y="0"/>
            <a:chExt cx="7563217" cy="1725159"/>
          </a:xfrm>
        </p:grpSpPr>
        <p:grpSp>
          <p:nvGrpSpPr>
            <p:cNvPr name="Group 4" id="4"/>
            <p:cNvGrpSpPr/>
            <p:nvPr/>
          </p:nvGrpSpPr>
          <p:grpSpPr>
            <a:xfrm rot="0">
              <a:off x="0" y="0"/>
              <a:ext cx="7563217" cy="1725159"/>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91323" y="460368"/>
              <a:ext cx="6980570"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Construction Youth Summit</a:t>
              </a:r>
            </a:p>
          </p:txBody>
        </p:sp>
        <p:sp>
          <p:nvSpPr>
            <p:cNvPr name="TextBox 8" id="8"/>
            <p:cNvSpPr txBox="true"/>
            <p:nvPr/>
          </p:nvSpPr>
          <p:spPr>
            <a:xfrm rot="0">
              <a:off x="291323" y="906493"/>
              <a:ext cx="6133802"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WA</a:t>
              </a:r>
            </a:p>
          </p:txBody>
        </p:sp>
      </p:grpSp>
      <p:sp>
        <p:nvSpPr>
          <p:cNvPr name="TextBox 9" id="9"/>
          <p:cNvSpPr txBox="true"/>
          <p:nvPr/>
        </p:nvSpPr>
        <p:spPr>
          <a:xfrm rot="0">
            <a:off x="1186965" y="3676460"/>
            <a:ext cx="16865600" cy="6343650"/>
          </a:xfrm>
          <a:prstGeom prst="rect">
            <a:avLst/>
          </a:prstGeom>
        </p:spPr>
        <p:txBody>
          <a:bodyPr anchor="t" rtlCol="false" tIns="0" lIns="0" bIns="0" rIns="0">
            <a:spAutoFit/>
          </a:bodyPr>
          <a:lstStyle/>
          <a:p>
            <a:pPr algn="l">
              <a:lnSpc>
                <a:spcPts val="2688"/>
              </a:lnSpc>
            </a:pPr>
            <a:r>
              <a:rPr lang="en-US" sz="2240" b="true">
                <a:solidFill>
                  <a:srgbClr val="4268A0"/>
                </a:solidFill>
                <a:latin typeface="Work Sans Bold"/>
                <a:ea typeface="Work Sans Bold"/>
                <a:cs typeface="Work Sans Bold"/>
                <a:sym typeface="Work Sans Bold"/>
              </a:rPr>
              <a:t>Date:</a:t>
            </a:r>
            <a:r>
              <a:rPr lang="en-US" sz="2240">
                <a:solidFill>
                  <a:srgbClr val="4268A0"/>
                </a:solidFill>
                <a:latin typeface="Work Sans"/>
                <a:ea typeface="Work Sans"/>
                <a:cs typeface="Work Sans"/>
                <a:sym typeface="Work Sans"/>
              </a:rPr>
              <a:t> October 1, 2025</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Locations:</a:t>
            </a:r>
          </a:p>
          <a:p>
            <a:pPr algn="l">
              <a:lnSpc>
                <a:spcPts val="2688"/>
              </a:lnSpc>
            </a:pPr>
            <a:r>
              <a:rPr lang="en-US" sz="2240">
                <a:solidFill>
                  <a:srgbClr val="4268A0"/>
                </a:solidFill>
                <a:latin typeface="Work Sans"/>
                <a:ea typeface="Work Sans"/>
                <a:cs typeface="Work Sans"/>
                <a:sym typeface="Work Sans"/>
              </a:rPr>
              <a:t>Hotel Windrow</a:t>
            </a:r>
          </a:p>
          <a:p>
            <a:pPr algn="l">
              <a:lnSpc>
                <a:spcPts val="2688"/>
              </a:lnSpc>
            </a:pPr>
            <a:r>
              <a:rPr lang="en-US" sz="2240">
                <a:solidFill>
                  <a:srgbClr val="4268A0"/>
                </a:solidFill>
                <a:latin typeface="Work Sans"/>
                <a:ea typeface="Work Sans"/>
                <a:cs typeface="Work Sans"/>
                <a:sym typeface="Work Sans"/>
              </a:rPr>
              <a:t>WINCO Foods Construction Site</a:t>
            </a:r>
          </a:p>
          <a:p>
            <a:pPr algn="l">
              <a:lnSpc>
                <a:spcPts val="2688"/>
              </a:lnSpc>
            </a:pPr>
            <a:r>
              <a:rPr lang="en-US" sz="2240">
                <a:solidFill>
                  <a:srgbClr val="4268A0"/>
                </a:solidFill>
                <a:latin typeface="Work Sans"/>
                <a:ea typeface="Work Sans"/>
                <a:cs typeface="Work Sans"/>
                <a:sym typeface="Work Sans"/>
              </a:rPr>
              <a:t>Kittitas County Historical Museum</a:t>
            </a:r>
          </a:p>
          <a:p>
            <a:pPr algn="l">
              <a:lnSpc>
                <a:spcPts val="2688"/>
              </a:lnSpc>
            </a:pPr>
            <a:r>
              <a:rPr lang="en-US" sz="2240">
                <a:solidFill>
                  <a:srgbClr val="4268A0"/>
                </a:solidFill>
                <a:latin typeface="Work Sans"/>
                <a:ea typeface="Work Sans"/>
                <a:cs typeface="Work Sans"/>
                <a:sym typeface="Work Sans"/>
              </a:rPr>
              <a:t>The Ridge Encore Event Center</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Welcome Message:</a:t>
            </a:r>
            <a:r>
              <a:rPr lang="en-US" sz="2240">
                <a:solidFill>
                  <a:srgbClr val="4268A0"/>
                </a:solidFill>
                <a:latin typeface="Work Sans"/>
                <a:ea typeface="Work Sans"/>
                <a:cs typeface="Work Sans"/>
                <a:sym typeface="Work Sans"/>
              </a:rPr>
              <a:t> CWU Director of City Planning, Delano Palmer</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Total Industry Speakers:</a:t>
            </a:r>
            <a:r>
              <a:rPr lang="en-US" sz="2240">
                <a:solidFill>
                  <a:srgbClr val="4268A0"/>
                </a:solidFill>
                <a:latin typeface="Work Sans"/>
                <a:ea typeface="Work Sans"/>
                <a:cs typeface="Work Sans"/>
                <a:sym typeface="Work Sans"/>
              </a:rPr>
              <a:t> 9</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Total Attendance:</a:t>
            </a:r>
            <a:r>
              <a:rPr lang="en-US" sz="2240">
                <a:solidFill>
                  <a:srgbClr val="4268A0"/>
                </a:solidFill>
                <a:latin typeface="Work Sans"/>
                <a:ea typeface="Work Sans"/>
                <a:cs typeface="Work Sans"/>
                <a:sym typeface="Work Sans"/>
              </a:rPr>
              <a:t> 73</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Breakdown of Attendees:</a:t>
            </a:r>
          </a:p>
          <a:p>
            <a:pPr algn="l">
              <a:lnSpc>
                <a:spcPts val="2688"/>
              </a:lnSpc>
            </a:pPr>
            <a:r>
              <a:rPr lang="en-US" sz="2240">
                <a:solidFill>
                  <a:srgbClr val="4268A0"/>
                </a:solidFill>
                <a:latin typeface="Work Sans"/>
                <a:ea typeface="Work Sans"/>
                <a:cs typeface="Work Sans"/>
                <a:sym typeface="Work Sans"/>
              </a:rPr>
              <a:t>Ellensburg = 10, Christian = 11, Thorp = 23, Kittitas = 1, </a:t>
            </a:r>
          </a:p>
          <a:p>
            <a:pPr algn="l">
              <a:lnSpc>
                <a:spcPts val="2688"/>
              </a:lnSpc>
            </a:pPr>
            <a:r>
              <a:rPr lang="en-US" sz="2240">
                <a:solidFill>
                  <a:srgbClr val="4268A0"/>
                </a:solidFill>
                <a:latin typeface="Work Sans"/>
                <a:ea typeface="Work Sans"/>
                <a:cs typeface="Work Sans"/>
                <a:sym typeface="Work Sans"/>
              </a:rPr>
              <a:t>Cle Elum/Roslyn = 14, CWU = 6, &amp; City of Ellensburg Staff and Chamber Staff</a:t>
            </a:r>
          </a:p>
          <a:p>
            <a:pPr algn="l">
              <a:lnSpc>
                <a:spcPts val="2688"/>
              </a:lnSpc>
            </a:pPr>
          </a:p>
          <a:p>
            <a:pPr algn="l" marL="0" indent="0" lvl="1">
              <a:lnSpc>
                <a:spcPts val="2688"/>
              </a:lnSpc>
              <a:spcBef>
                <a:spcPct val="0"/>
              </a:spcBef>
            </a:pPr>
            <a:r>
              <a:rPr lang="en-US" b="true" sz="2240">
                <a:solidFill>
                  <a:srgbClr val="4268A0"/>
                </a:solidFill>
                <a:latin typeface="Work Sans Bold"/>
                <a:ea typeface="Work Sans Bold"/>
                <a:cs typeface="Work Sans Bold"/>
                <a:sym typeface="Work Sans Bold"/>
              </a:rPr>
              <a:t>Lunch Keynote: </a:t>
            </a:r>
            <a:r>
              <a:rPr lang="en-US" sz="2240">
                <a:solidFill>
                  <a:srgbClr val="4268A0"/>
                </a:solidFill>
                <a:latin typeface="Work Sans"/>
                <a:ea typeface="Work Sans"/>
                <a:cs typeface="Work Sans"/>
                <a:sym typeface="Work Sans"/>
              </a:rPr>
              <a:t>David Chamberlin, Coldwell Banker Central &amp; Celina Sanchez/Sarah Patterson AGC of Washington </a:t>
            </a:r>
          </a:p>
        </p:txBody>
      </p:sp>
      <p:grpSp>
        <p:nvGrpSpPr>
          <p:cNvPr name="Group 10" id="10"/>
          <p:cNvGrpSpPr/>
          <p:nvPr/>
        </p:nvGrpSpPr>
        <p:grpSpPr>
          <a:xfrm rot="0">
            <a:off x="11126589" y="4305563"/>
            <a:ext cx="3171555" cy="317155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56144" y="0"/>
                  </a:moveTo>
                  <a:lnTo>
                    <a:pt x="756656" y="0"/>
                  </a:lnTo>
                  <a:cubicBezTo>
                    <a:pt x="787663" y="0"/>
                    <a:pt x="812800" y="25137"/>
                    <a:pt x="812800" y="56144"/>
                  </a:cubicBezTo>
                  <a:lnTo>
                    <a:pt x="812800" y="756656"/>
                  </a:lnTo>
                  <a:cubicBezTo>
                    <a:pt x="812800" y="787663"/>
                    <a:pt x="787663" y="812800"/>
                    <a:pt x="756656" y="812800"/>
                  </a:cubicBezTo>
                  <a:lnTo>
                    <a:pt x="56144" y="812800"/>
                  </a:lnTo>
                  <a:cubicBezTo>
                    <a:pt x="25137" y="812800"/>
                    <a:pt x="0" y="787663"/>
                    <a:pt x="0" y="756656"/>
                  </a:cubicBezTo>
                  <a:lnTo>
                    <a:pt x="0" y="56144"/>
                  </a:lnTo>
                  <a:cubicBezTo>
                    <a:pt x="0" y="25137"/>
                    <a:pt x="25137" y="0"/>
                    <a:pt x="56144" y="0"/>
                  </a:cubicBezTo>
                  <a:close/>
                </a:path>
              </a:pathLst>
            </a:custGeom>
            <a:blipFill>
              <a:blip r:embed="rId2"/>
              <a:stretch>
                <a:fillRect l="-16666" t="0" r="-16666" b="0"/>
              </a:stretch>
            </a:blipFill>
          </p:spPr>
        </p:sp>
      </p:grpSp>
      <p:grpSp>
        <p:nvGrpSpPr>
          <p:cNvPr name="Group 12" id="12"/>
          <p:cNvGrpSpPr/>
          <p:nvPr/>
        </p:nvGrpSpPr>
        <p:grpSpPr>
          <a:xfrm rot="0">
            <a:off x="14604956" y="2654496"/>
            <a:ext cx="3236845" cy="3236845"/>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55012" y="0"/>
                  </a:moveTo>
                  <a:lnTo>
                    <a:pt x="757788" y="0"/>
                  </a:lnTo>
                  <a:cubicBezTo>
                    <a:pt x="788170" y="0"/>
                    <a:pt x="812800" y="24630"/>
                    <a:pt x="812800" y="55012"/>
                  </a:cubicBezTo>
                  <a:lnTo>
                    <a:pt x="812800" y="757788"/>
                  </a:lnTo>
                  <a:cubicBezTo>
                    <a:pt x="812800" y="788170"/>
                    <a:pt x="788170" y="812800"/>
                    <a:pt x="757788" y="812800"/>
                  </a:cubicBezTo>
                  <a:lnTo>
                    <a:pt x="55012" y="812800"/>
                  </a:lnTo>
                  <a:cubicBezTo>
                    <a:pt x="24630" y="812800"/>
                    <a:pt x="0" y="788170"/>
                    <a:pt x="0" y="757788"/>
                  </a:cubicBezTo>
                  <a:lnTo>
                    <a:pt x="0" y="55012"/>
                  </a:lnTo>
                  <a:cubicBezTo>
                    <a:pt x="0" y="24630"/>
                    <a:pt x="24630" y="0"/>
                    <a:pt x="55012" y="0"/>
                  </a:cubicBezTo>
                  <a:close/>
                </a:path>
              </a:pathLst>
            </a:custGeom>
            <a:blipFill>
              <a:blip r:embed="rId3"/>
              <a:stretch>
                <a:fillRect l="-16666" t="0" r="-16666" b="0"/>
              </a:stretch>
            </a:blipFill>
          </p:spPr>
        </p:sp>
      </p:grpSp>
      <p:grpSp>
        <p:nvGrpSpPr>
          <p:cNvPr name="Group 14" id="14"/>
          <p:cNvGrpSpPr/>
          <p:nvPr/>
        </p:nvGrpSpPr>
        <p:grpSpPr>
          <a:xfrm rot="0">
            <a:off x="14604956" y="6049481"/>
            <a:ext cx="3236845" cy="323684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55012" y="0"/>
                  </a:moveTo>
                  <a:lnTo>
                    <a:pt x="757788" y="0"/>
                  </a:lnTo>
                  <a:cubicBezTo>
                    <a:pt x="788170" y="0"/>
                    <a:pt x="812800" y="24630"/>
                    <a:pt x="812800" y="55012"/>
                  </a:cubicBezTo>
                  <a:lnTo>
                    <a:pt x="812800" y="757788"/>
                  </a:lnTo>
                  <a:cubicBezTo>
                    <a:pt x="812800" y="788170"/>
                    <a:pt x="788170" y="812800"/>
                    <a:pt x="757788" y="812800"/>
                  </a:cubicBezTo>
                  <a:lnTo>
                    <a:pt x="55012" y="812800"/>
                  </a:lnTo>
                  <a:cubicBezTo>
                    <a:pt x="24630" y="812800"/>
                    <a:pt x="0" y="788170"/>
                    <a:pt x="0" y="757788"/>
                  </a:cubicBezTo>
                  <a:lnTo>
                    <a:pt x="0" y="55012"/>
                  </a:lnTo>
                  <a:cubicBezTo>
                    <a:pt x="0" y="24630"/>
                    <a:pt x="24630" y="0"/>
                    <a:pt x="55012" y="0"/>
                  </a:cubicBezTo>
                  <a:close/>
                </a:path>
              </a:pathLst>
            </a:custGeom>
            <a:blipFill>
              <a:blip r:embed="rId4"/>
              <a:stretch>
                <a:fillRect l="0" t="-16666" r="0" b="-16666"/>
              </a:stretch>
            </a:blipFill>
          </p:spPr>
        </p:sp>
      </p:grpSp>
      <p:sp>
        <p:nvSpPr>
          <p:cNvPr name="Freeform 16" id="16"/>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5"/>
            <a:stretch>
              <a:fillRect l="0" t="0" r="0" b="0"/>
            </a:stretch>
          </a:blipFill>
        </p:spPr>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1028700" y="276225"/>
            <a:ext cx="8938988" cy="2009775"/>
          </a:xfrm>
          <a:prstGeom prst="rect">
            <a:avLst/>
          </a:prstGeom>
        </p:spPr>
        <p:txBody>
          <a:bodyPr anchor="t" rtlCol="false" tIns="0" lIns="0" bIns="0" rIns="0">
            <a:spAutoFit/>
          </a:bodyPr>
          <a:lstStyle/>
          <a:p>
            <a:pPr algn="l">
              <a:lnSpc>
                <a:spcPts val="15000"/>
              </a:lnSpc>
            </a:pPr>
            <a:r>
              <a:rPr lang="en-US" b="true" sz="15000" spc="-825">
                <a:solidFill>
                  <a:srgbClr val="4268A0"/>
                </a:solidFill>
                <a:latin typeface="Aileron Heavy"/>
                <a:ea typeface="Aileron Heavy"/>
                <a:cs typeface="Aileron Heavy"/>
                <a:sym typeface="Aileron Heavy"/>
              </a:rPr>
              <a:t>2025</a:t>
            </a:r>
          </a:p>
        </p:txBody>
      </p:sp>
      <p:grpSp>
        <p:nvGrpSpPr>
          <p:cNvPr name="Group 3" id="3"/>
          <p:cNvGrpSpPr/>
          <p:nvPr/>
        </p:nvGrpSpPr>
        <p:grpSpPr>
          <a:xfrm rot="0">
            <a:off x="1028700" y="2392116"/>
            <a:ext cx="5672413" cy="1293869"/>
            <a:chOff x="0" y="0"/>
            <a:chExt cx="7563217" cy="1725159"/>
          </a:xfrm>
        </p:grpSpPr>
        <p:grpSp>
          <p:nvGrpSpPr>
            <p:cNvPr name="Group 4" id="4"/>
            <p:cNvGrpSpPr/>
            <p:nvPr/>
          </p:nvGrpSpPr>
          <p:grpSpPr>
            <a:xfrm rot="0">
              <a:off x="0" y="0"/>
              <a:ext cx="7563217" cy="1725159"/>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91323" y="460368"/>
              <a:ext cx="6980570"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Internship Fair</a:t>
              </a:r>
            </a:p>
          </p:txBody>
        </p:sp>
        <p:sp>
          <p:nvSpPr>
            <p:cNvPr name="TextBox 8" id="8"/>
            <p:cNvSpPr txBox="true"/>
            <p:nvPr/>
          </p:nvSpPr>
          <p:spPr>
            <a:xfrm rot="0">
              <a:off x="291323" y="906493"/>
              <a:ext cx="6133802"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BIG PICTURE SCHOOL</a:t>
              </a:r>
            </a:p>
          </p:txBody>
        </p:sp>
      </p:grpSp>
      <p:grpSp>
        <p:nvGrpSpPr>
          <p:cNvPr name="Group 9" id="9"/>
          <p:cNvGrpSpPr/>
          <p:nvPr/>
        </p:nvGrpSpPr>
        <p:grpSpPr>
          <a:xfrm rot="0">
            <a:off x="11106343" y="3557722"/>
            <a:ext cx="3171555" cy="3171555"/>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56144" y="0"/>
                  </a:moveTo>
                  <a:lnTo>
                    <a:pt x="756656" y="0"/>
                  </a:lnTo>
                  <a:cubicBezTo>
                    <a:pt x="787663" y="0"/>
                    <a:pt x="812800" y="25137"/>
                    <a:pt x="812800" y="56144"/>
                  </a:cubicBezTo>
                  <a:lnTo>
                    <a:pt x="812800" y="756656"/>
                  </a:lnTo>
                  <a:cubicBezTo>
                    <a:pt x="812800" y="787663"/>
                    <a:pt x="787663" y="812800"/>
                    <a:pt x="756656" y="812800"/>
                  </a:cubicBezTo>
                  <a:lnTo>
                    <a:pt x="56144" y="812800"/>
                  </a:lnTo>
                  <a:cubicBezTo>
                    <a:pt x="25137" y="812800"/>
                    <a:pt x="0" y="787663"/>
                    <a:pt x="0" y="756656"/>
                  </a:cubicBezTo>
                  <a:lnTo>
                    <a:pt x="0" y="56144"/>
                  </a:lnTo>
                  <a:cubicBezTo>
                    <a:pt x="0" y="25137"/>
                    <a:pt x="25137" y="0"/>
                    <a:pt x="56144" y="0"/>
                  </a:cubicBezTo>
                  <a:close/>
                </a:path>
              </a:pathLst>
            </a:custGeom>
            <a:blipFill>
              <a:blip r:embed="rId2"/>
              <a:stretch>
                <a:fillRect l="-8936" t="-17235" r="-8298" b="0"/>
              </a:stretch>
            </a:blipFill>
          </p:spPr>
        </p:sp>
      </p:grpSp>
      <p:grpSp>
        <p:nvGrpSpPr>
          <p:cNvPr name="Group 11" id="11"/>
          <p:cNvGrpSpPr/>
          <p:nvPr/>
        </p:nvGrpSpPr>
        <p:grpSpPr>
          <a:xfrm rot="0">
            <a:off x="14561603" y="2897915"/>
            <a:ext cx="3236845" cy="323684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55012" y="0"/>
                  </a:moveTo>
                  <a:lnTo>
                    <a:pt x="757788" y="0"/>
                  </a:lnTo>
                  <a:cubicBezTo>
                    <a:pt x="788170" y="0"/>
                    <a:pt x="812800" y="24630"/>
                    <a:pt x="812800" y="55012"/>
                  </a:cubicBezTo>
                  <a:lnTo>
                    <a:pt x="812800" y="757788"/>
                  </a:lnTo>
                  <a:cubicBezTo>
                    <a:pt x="812800" y="788170"/>
                    <a:pt x="788170" y="812800"/>
                    <a:pt x="757788" y="812800"/>
                  </a:cubicBezTo>
                  <a:lnTo>
                    <a:pt x="55012" y="812800"/>
                  </a:lnTo>
                  <a:cubicBezTo>
                    <a:pt x="24630" y="812800"/>
                    <a:pt x="0" y="788170"/>
                    <a:pt x="0" y="757788"/>
                  </a:cubicBezTo>
                  <a:lnTo>
                    <a:pt x="0" y="55012"/>
                  </a:lnTo>
                  <a:cubicBezTo>
                    <a:pt x="0" y="24630"/>
                    <a:pt x="24630" y="0"/>
                    <a:pt x="55012" y="0"/>
                  </a:cubicBezTo>
                  <a:close/>
                </a:path>
              </a:pathLst>
            </a:custGeom>
            <a:blipFill>
              <a:blip r:embed="rId3"/>
              <a:stretch>
                <a:fillRect l="0" t="0" r="0" b="0"/>
              </a:stretch>
            </a:blipFill>
          </p:spPr>
        </p:sp>
      </p:grpSp>
      <p:grpSp>
        <p:nvGrpSpPr>
          <p:cNvPr name="Group 13" id="13"/>
          <p:cNvGrpSpPr/>
          <p:nvPr/>
        </p:nvGrpSpPr>
        <p:grpSpPr>
          <a:xfrm rot="0">
            <a:off x="14561603" y="6332916"/>
            <a:ext cx="3236845" cy="3236845"/>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55012" y="0"/>
                  </a:moveTo>
                  <a:lnTo>
                    <a:pt x="757788" y="0"/>
                  </a:lnTo>
                  <a:cubicBezTo>
                    <a:pt x="788170" y="0"/>
                    <a:pt x="812800" y="24630"/>
                    <a:pt x="812800" y="55012"/>
                  </a:cubicBezTo>
                  <a:lnTo>
                    <a:pt x="812800" y="757788"/>
                  </a:lnTo>
                  <a:cubicBezTo>
                    <a:pt x="812800" y="788170"/>
                    <a:pt x="788170" y="812800"/>
                    <a:pt x="757788" y="812800"/>
                  </a:cubicBezTo>
                  <a:lnTo>
                    <a:pt x="55012" y="812800"/>
                  </a:lnTo>
                  <a:cubicBezTo>
                    <a:pt x="24630" y="812800"/>
                    <a:pt x="0" y="788170"/>
                    <a:pt x="0" y="757788"/>
                  </a:cubicBezTo>
                  <a:lnTo>
                    <a:pt x="0" y="55012"/>
                  </a:lnTo>
                  <a:cubicBezTo>
                    <a:pt x="0" y="24630"/>
                    <a:pt x="24630" y="0"/>
                    <a:pt x="55012" y="0"/>
                  </a:cubicBezTo>
                  <a:close/>
                </a:path>
              </a:pathLst>
            </a:custGeom>
            <a:blipFill>
              <a:blip r:embed="rId4"/>
              <a:stretch>
                <a:fillRect l="0" t="0" r="0" b="0"/>
              </a:stretch>
            </a:blipFill>
          </p:spPr>
        </p:sp>
      </p:grpSp>
      <p:sp>
        <p:nvSpPr>
          <p:cNvPr name="TextBox 15" id="15"/>
          <p:cNvSpPr txBox="true"/>
          <p:nvPr/>
        </p:nvSpPr>
        <p:spPr>
          <a:xfrm rot="0">
            <a:off x="1028700" y="3781235"/>
            <a:ext cx="8160890" cy="6343650"/>
          </a:xfrm>
          <a:prstGeom prst="rect">
            <a:avLst/>
          </a:prstGeom>
        </p:spPr>
        <p:txBody>
          <a:bodyPr anchor="t" rtlCol="false" tIns="0" lIns="0" bIns="0" rIns="0">
            <a:spAutoFit/>
          </a:bodyPr>
          <a:lstStyle/>
          <a:p>
            <a:pPr algn="l">
              <a:lnSpc>
                <a:spcPts val="2688"/>
              </a:lnSpc>
            </a:pPr>
            <a:r>
              <a:rPr lang="en-US" sz="2240" b="true">
                <a:solidFill>
                  <a:srgbClr val="4268A0"/>
                </a:solidFill>
                <a:latin typeface="Work Sans Bold"/>
                <a:ea typeface="Work Sans Bold"/>
                <a:cs typeface="Work Sans Bold"/>
                <a:sym typeface="Work Sans Bold"/>
              </a:rPr>
              <a:t>Date:</a:t>
            </a:r>
            <a:r>
              <a:rPr lang="en-US" sz="2240">
                <a:solidFill>
                  <a:srgbClr val="4268A0"/>
                </a:solidFill>
                <a:latin typeface="Work Sans"/>
                <a:ea typeface="Work Sans"/>
                <a:cs typeface="Work Sans"/>
                <a:sym typeface="Work Sans"/>
              </a:rPr>
              <a:t> October 8, 2025</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Location:</a:t>
            </a:r>
          </a:p>
          <a:p>
            <a:pPr algn="l">
              <a:lnSpc>
                <a:spcPts val="2688"/>
              </a:lnSpc>
            </a:pPr>
            <a:r>
              <a:rPr lang="en-US" sz="2240">
                <a:solidFill>
                  <a:srgbClr val="4268A0"/>
                </a:solidFill>
                <a:latin typeface="Work Sans"/>
                <a:ea typeface="Work Sans"/>
                <a:cs typeface="Work Sans"/>
                <a:sym typeface="Work Sans"/>
              </a:rPr>
              <a:t>Ellensburg Big Picture School</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Total Industry Tables:</a:t>
            </a:r>
            <a:r>
              <a:rPr lang="en-US" sz="2240">
                <a:solidFill>
                  <a:srgbClr val="4268A0"/>
                </a:solidFill>
                <a:latin typeface="Work Sans"/>
                <a:ea typeface="Work Sans"/>
                <a:cs typeface="Work Sans"/>
                <a:sym typeface="Work Sans"/>
              </a:rPr>
              <a:t> 17</a:t>
            </a:r>
          </a:p>
          <a:p>
            <a:pPr algn="l">
              <a:lnSpc>
                <a:spcPts val="2688"/>
              </a:lnSpc>
            </a:pPr>
          </a:p>
          <a:p>
            <a:pPr algn="l">
              <a:lnSpc>
                <a:spcPts val="2688"/>
              </a:lnSpc>
            </a:pPr>
            <a:r>
              <a:rPr lang="en-US" sz="2240">
                <a:solidFill>
                  <a:srgbClr val="4268A0"/>
                </a:solidFill>
                <a:latin typeface="Work Sans"/>
                <a:ea typeface="Work Sans"/>
                <a:cs typeface="Work Sans"/>
                <a:sym typeface="Work Sans"/>
              </a:rPr>
              <a:t>Kittitas County Chamber of Commerce</a:t>
            </a:r>
          </a:p>
          <a:p>
            <a:pPr algn="l">
              <a:lnSpc>
                <a:spcPts val="2688"/>
              </a:lnSpc>
            </a:pPr>
            <a:r>
              <a:rPr lang="en-US" sz="2240">
                <a:solidFill>
                  <a:srgbClr val="4268A0"/>
                </a:solidFill>
                <a:latin typeface="Work Sans"/>
                <a:ea typeface="Work Sans"/>
                <a:cs typeface="Work Sans"/>
                <a:sym typeface="Work Sans"/>
              </a:rPr>
              <a:t>EPIC Early Learning Center</a:t>
            </a:r>
          </a:p>
          <a:p>
            <a:pPr algn="l">
              <a:lnSpc>
                <a:spcPts val="2688"/>
              </a:lnSpc>
            </a:pPr>
            <a:r>
              <a:rPr lang="en-US" sz="2240">
                <a:solidFill>
                  <a:srgbClr val="4268A0"/>
                </a:solidFill>
                <a:latin typeface="Work Sans"/>
                <a:ea typeface="Work Sans"/>
                <a:cs typeface="Work Sans"/>
                <a:sym typeface="Work Sans"/>
              </a:rPr>
              <a:t>Boys and Girls Club of Columbia Basin</a:t>
            </a:r>
          </a:p>
          <a:p>
            <a:pPr algn="l">
              <a:lnSpc>
                <a:spcPts val="2688"/>
              </a:lnSpc>
            </a:pPr>
            <a:r>
              <a:rPr lang="en-US" sz="2240">
                <a:solidFill>
                  <a:srgbClr val="4268A0"/>
                </a:solidFill>
                <a:latin typeface="Work Sans"/>
                <a:ea typeface="Work Sans"/>
                <a:cs typeface="Work Sans"/>
                <a:sym typeface="Work Sans"/>
              </a:rPr>
              <a:t>Lazy F Camp and Retreat Center</a:t>
            </a:r>
          </a:p>
          <a:p>
            <a:pPr algn="l">
              <a:lnSpc>
                <a:spcPts val="2688"/>
              </a:lnSpc>
            </a:pPr>
            <a:r>
              <a:rPr lang="en-US" sz="2240">
                <a:solidFill>
                  <a:srgbClr val="4268A0"/>
                </a:solidFill>
                <a:latin typeface="Work Sans"/>
                <a:ea typeface="Work Sans"/>
                <a:cs typeface="Work Sans"/>
                <a:sym typeface="Work Sans"/>
              </a:rPr>
              <a:t>Upper Kittitas County Senior Center</a:t>
            </a:r>
          </a:p>
          <a:p>
            <a:pPr algn="l">
              <a:lnSpc>
                <a:spcPts val="2688"/>
              </a:lnSpc>
            </a:pPr>
            <a:r>
              <a:rPr lang="en-US" sz="2240">
                <a:solidFill>
                  <a:srgbClr val="4268A0"/>
                </a:solidFill>
                <a:latin typeface="Work Sans"/>
                <a:ea typeface="Work Sans"/>
                <a:cs typeface="Work Sans"/>
                <a:sym typeface="Work Sans"/>
              </a:rPr>
              <a:t>Rill Foods</a:t>
            </a:r>
          </a:p>
          <a:p>
            <a:pPr algn="l">
              <a:lnSpc>
                <a:spcPts val="2688"/>
              </a:lnSpc>
            </a:pPr>
            <a:r>
              <a:rPr lang="en-US" sz="2240">
                <a:solidFill>
                  <a:srgbClr val="4268A0"/>
                </a:solidFill>
                <a:latin typeface="Work Sans"/>
                <a:ea typeface="Work Sans"/>
                <a:cs typeface="Work Sans"/>
                <a:sym typeface="Work Sans"/>
              </a:rPr>
              <a:t>City of Ellensburg</a:t>
            </a:r>
          </a:p>
          <a:p>
            <a:pPr algn="l">
              <a:lnSpc>
                <a:spcPts val="2688"/>
              </a:lnSpc>
            </a:pPr>
            <a:r>
              <a:rPr lang="en-US" sz="2240">
                <a:solidFill>
                  <a:srgbClr val="4268A0"/>
                </a:solidFill>
                <a:latin typeface="Work Sans"/>
                <a:ea typeface="Work Sans"/>
                <a:cs typeface="Work Sans"/>
                <a:sym typeface="Work Sans"/>
              </a:rPr>
              <a:t>Ellensburg School District Print Shop</a:t>
            </a:r>
          </a:p>
          <a:p>
            <a:pPr algn="l">
              <a:lnSpc>
                <a:spcPts val="2688"/>
              </a:lnSpc>
            </a:pPr>
            <a:r>
              <a:rPr lang="en-US" sz="2240">
                <a:solidFill>
                  <a:srgbClr val="4268A0"/>
                </a:solidFill>
                <a:latin typeface="Work Sans"/>
                <a:ea typeface="Work Sans"/>
                <a:cs typeface="Work Sans"/>
                <a:sym typeface="Work Sans"/>
              </a:rPr>
              <a:t>Kittitas Valley Healthcare</a:t>
            </a:r>
          </a:p>
          <a:p>
            <a:pPr algn="l">
              <a:lnSpc>
                <a:spcPts val="2688"/>
              </a:lnSpc>
            </a:pPr>
            <a:r>
              <a:rPr lang="en-US" sz="2240">
                <a:solidFill>
                  <a:srgbClr val="4268A0"/>
                </a:solidFill>
                <a:latin typeface="Work Sans"/>
                <a:ea typeface="Work Sans"/>
                <a:cs typeface="Work Sans"/>
                <a:sym typeface="Work Sans"/>
              </a:rPr>
              <a:t>Cascade Electric</a:t>
            </a:r>
          </a:p>
          <a:p>
            <a:pPr algn="l">
              <a:lnSpc>
                <a:spcPts val="2688"/>
              </a:lnSpc>
            </a:pPr>
          </a:p>
          <a:p>
            <a:pPr algn="l" marL="0" indent="0" lvl="1">
              <a:lnSpc>
                <a:spcPts val="2688"/>
              </a:lnSpc>
              <a:spcBef>
                <a:spcPct val="0"/>
              </a:spcBef>
            </a:pPr>
            <a:r>
              <a:rPr lang="en-US" b="true" sz="2240">
                <a:solidFill>
                  <a:srgbClr val="4268A0"/>
                </a:solidFill>
                <a:latin typeface="Work Sans Bold"/>
                <a:ea typeface="Work Sans Bold"/>
                <a:cs typeface="Work Sans Bold"/>
                <a:sym typeface="Work Sans Bold"/>
              </a:rPr>
              <a:t>Total Attendance:</a:t>
            </a:r>
            <a:r>
              <a:rPr lang="en-US" sz="2240">
                <a:solidFill>
                  <a:srgbClr val="4268A0"/>
                </a:solidFill>
                <a:latin typeface="Work Sans"/>
                <a:ea typeface="Work Sans"/>
                <a:cs typeface="Work Sans"/>
                <a:sym typeface="Work Sans"/>
              </a:rPr>
              <a:t> 35 (juniors and seniors)</a:t>
            </a:r>
          </a:p>
        </p:txBody>
      </p:sp>
      <p:sp>
        <p:nvSpPr>
          <p:cNvPr name="TextBox 16" id="16"/>
          <p:cNvSpPr txBox="true"/>
          <p:nvPr/>
        </p:nvSpPr>
        <p:spPr>
          <a:xfrm rot="0">
            <a:off x="7068350" y="6125235"/>
            <a:ext cx="7209549" cy="2343150"/>
          </a:xfrm>
          <a:prstGeom prst="rect">
            <a:avLst/>
          </a:prstGeom>
        </p:spPr>
        <p:txBody>
          <a:bodyPr anchor="t" rtlCol="false" tIns="0" lIns="0" bIns="0" rIns="0">
            <a:spAutoFit/>
          </a:bodyPr>
          <a:lstStyle/>
          <a:p>
            <a:pPr algn="l">
              <a:lnSpc>
                <a:spcPts val="2688"/>
              </a:lnSpc>
            </a:pPr>
            <a:r>
              <a:rPr lang="en-US" sz="2240">
                <a:solidFill>
                  <a:srgbClr val="4268A0"/>
                </a:solidFill>
                <a:latin typeface="Work Sans"/>
                <a:ea typeface="Work Sans"/>
                <a:cs typeface="Work Sans"/>
                <a:sym typeface="Work Sans"/>
              </a:rPr>
              <a:t>Make Music Ellensburg</a:t>
            </a:r>
          </a:p>
          <a:p>
            <a:pPr algn="l">
              <a:lnSpc>
                <a:spcPts val="2688"/>
              </a:lnSpc>
            </a:pPr>
            <a:r>
              <a:rPr lang="en-US" sz="2240">
                <a:solidFill>
                  <a:srgbClr val="4268A0"/>
                </a:solidFill>
                <a:latin typeface="Work Sans"/>
                <a:ea typeface="Work Sans"/>
                <a:cs typeface="Work Sans"/>
                <a:sym typeface="Work Sans"/>
              </a:rPr>
              <a:t>Gallery One</a:t>
            </a:r>
          </a:p>
          <a:p>
            <a:pPr algn="l">
              <a:lnSpc>
                <a:spcPts val="2688"/>
              </a:lnSpc>
            </a:pPr>
            <a:r>
              <a:rPr lang="en-US" sz="2240">
                <a:solidFill>
                  <a:srgbClr val="4268A0"/>
                </a:solidFill>
                <a:latin typeface="Work Sans"/>
                <a:ea typeface="Work Sans"/>
                <a:cs typeface="Work Sans"/>
                <a:sym typeface="Work Sans"/>
              </a:rPr>
              <a:t>Department of Transportation</a:t>
            </a:r>
          </a:p>
          <a:p>
            <a:pPr algn="l">
              <a:lnSpc>
                <a:spcPts val="2688"/>
              </a:lnSpc>
            </a:pPr>
            <a:r>
              <a:rPr lang="en-US" sz="2240">
                <a:solidFill>
                  <a:srgbClr val="4268A0"/>
                </a:solidFill>
                <a:latin typeface="Work Sans"/>
                <a:ea typeface="Work Sans"/>
                <a:cs typeface="Work Sans"/>
                <a:sym typeface="Work Sans"/>
              </a:rPr>
              <a:t>All Out Entertainment</a:t>
            </a:r>
          </a:p>
          <a:p>
            <a:pPr algn="l">
              <a:lnSpc>
                <a:spcPts val="2688"/>
              </a:lnSpc>
            </a:pPr>
            <a:r>
              <a:rPr lang="en-US" sz="2240">
                <a:solidFill>
                  <a:srgbClr val="4268A0"/>
                </a:solidFill>
                <a:latin typeface="Work Sans"/>
                <a:ea typeface="Work Sans"/>
                <a:cs typeface="Work Sans"/>
                <a:sym typeface="Work Sans"/>
              </a:rPr>
              <a:t>KITTCOM 911</a:t>
            </a:r>
          </a:p>
          <a:p>
            <a:pPr algn="l">
              <a:lnSpc>
                <a:spcPts val="2688"/>
              </a:lnSpc>
            </a:pPr>
            <a:r>
              <a:rPr lang="en-US" sz="2240">
                <a:solidFill>
                  <a:srgbClr val="4268A0"/>
                </a:solidFill>
                <a:latin typeface="Work Sans"/>
                <a:ea typeface="Work Sans"/>
                <a:cs typeface="Work Sans"/>
                <a:sym typeface="Work Sans"/>
              </a:rPr>
              <a:t>Puget Sound Energy Wild Horse Wind Facility</a:t>
            </a:r>
          </a:p>
          <a:p>
            <a:pPr algn="l">
              <a:lnSpc>
                <a:spcPts val="2688"/>
              </a:lnSpc>
            </a:pPr>
            <a:r>
              <a:rPr lang="en-US" sz="2240">
                <a:solidFill>
                  <a:srgbClr val="4268A0"/>
                </a:solidFill>
                <a:latin typeface="Work Sans"/>
                <a:ea typeface="Work Sans"/>
                <a:cs typeface="Work Sans"/>
                <a:sym typeface="Work Sans"/>
              </a:rPr>
              <a:t>Kittitas County Search and Rescue</a:t>
            </a:r>
          </a:p>
        </p:txBody>
      </p:sp>
      <p:sp>
        <p:nvSpPr>
          <p:cNvPr name="Freeform 17" id="17"/>
          <p:cNvSpPr/>
          <p:nvPr/>
        </p:nvSpPr>
        <p:spPr>
          <a:xfrm flipH="false" flipV="false" rot="0">
            <a:off x="14974324" y="506065"/>
            <a:ext cx="2824124" cy="2030780"/>
          </a:xfrm>
          <a:custGeom>
            <a:avLst/>
            <a:gdLst/>
            <a:ahLst/>
            <a:cxnLst/>
            <a:rect r="r" b="b" t="t" l="l"/>
            <a:pathLst>
              <a:path h="2030780" w="2824124">
                <a:moveTo>
                  <a:pt x="0" y="0"/>
                </a:moveTo>
                <a:lnTo>
                  <a:pt x="2824125" y="0"/>
                </a:lnTo>
                <a:lnTo>
                  <a:pt x="2824125" y="2030781"/>
                </a:lnTo>
                <a:lnTo>
                  <a:pt x="0" y="2030781"/>
                </a:lnTo>
                <a:lnTo>
                  <a:pt x="0" y="0"/>
                </a:lnTo>
                <a:close/>
              </a:path>
            </a:pathLst>
          </a:custGeom>
          <a:blipFill>
            <a:blip r:embed="rId5"/>
            <a:stretch>
              <a:fillRect l="0" t="0" r="0" b="0"/>
            </a:stretch>
          </a:blipFill>
        </p:spPr>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1028700" y="442029"/>
            <a:ext cx="7061490" cy="1821824"/>
          </a:xfrm>
          <a:prstGeom prst="rect">
            <a:avLst/>
          </a:prstGeom>
        </p:spPr>
        <p:txBody>
          <a:bodyPr anchor="t" rtlCol="false" tIns="0" lIns="0" bIns="0" rIns="0">
            <a:spAutoFit/>
          </a:bodyPr>
          <a:lstStyle/>
          <a:p>
            <a:pPr algn="l">
              <a:lnSpc>
                <a:spcPts val="13600"/>
              </a:lnSpc>
            </a:pPr>
            <a:r>
              <a:rPr lang="en-US" b="true" sz="13600" spc="-748">
                <a:solidFill>
                  <a:srgbClr val="4268A0"/>
                </a:solidFill>
                <a:latin typeface="Aileron Heavy"/>
                <a:ea typeface="Aileron Heavy"/>
                <a:cs typeface="Aileron Heavy"/>
                <a:sym typeface="Aileron Heavy"/>
              </a:rPr>
              <a:t>2025 </a:t>
            </a:r>
          </a:p>
        </p:txBody>
      </p:sp>
      <p:grpSp>
        <p:nvGrpSpPr>
          <p:cNvPr name="Group 3" id="3"/>
          <p:cNvGrpSpPr/>
          <p:nvPr/>
        </p:nvGrpSpPr>
        <p:grpSpPr>
          <a:xfrm rot="0">
            <a:off x="1028700" y="2359103"/>
            <a:ext cx="5672413" cy="1293869"/>
            <a:chOff x="0" y="0"/>
            <a:chExt cx="7563217" cy="1725159"/>
          </a:xfrm>
        </p:grpSpPr>
        <p:grpSp>
          <p:nvGrpSpPr>
            <p:cNvPr name="Group 4" id="4"/>
            <p:cNvGrpSpPr/>
            <p:nvPr/>
          </p:nvGrpSpPr>
          <p:grpSpPr>
            <a:xfrm rot="0">
              <a:off x="0" y="0"/>
              <a:ext cx="7563217" cy="1725159"/>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91323" y="460368"/>
              <a:ext cx="6980570"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Agriculture Youth Summit</a:t>
              </a:r>
            </a:p>
          </p:txBody>
        </p:sp>
        <p:sp>
          <p:nvSpPr>
            <p:cNvPr name="TextBox 8" id="8"/>
            <p:cNvSpPr txBox="true"/>
            <p:nvPr/>
          </p:nvSpPr>
          <p:spPr>
            <a:xfrm rot="0">
              <a:off x="291323" y="906493"/>
              <a:ext cx="6133802"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WA</a:t>
              </a:r>
            </a:p>
          </p:txBody>
        </p:sp>
      </p:grpSp>
      <p:sp>
        <p:nvSpPr>
          <p:cNvPr name="TextBox 9" id="9"/>
          <p:cNvSpPr txBox="true"/>
          <p:nvPr/>
        </p:nvSpPr>
        <p:spPr>
          <a:xfrm rot="0">
            <a:off x="1181632" y="3738697"/>
            <a:ext cx="13423323" cy="6010275"/>
          </a:xfrm>
          <a:prstGeom prst="rect">
            <a:avLst/>
          </a:prstGeom>
        </p:spPr>
        <p:txBody>
          <a:bodyPr anchor="t" rtlCol="false" tIns="0" lIns="0" bIns="0" rIns="0">
            <a:spAutoFit/>
          </a:bodyPr>
          <a:lstStyle/>
          <a:p>
            <a:pPr algn="just">
              <a:lnSpc>
                <a:spcPts val="2688"/>
              </a:lnSpc>
            </a:pPr>
            <a:r>
              <a:rPr lang="en-US" b="true" sz="2240">
                <a:solidFill>
                  <a:srgbClr val="4268A0"/>
                </a:solidFill>
                <a:latin typeface="Work Sans Bold"/>
                <a:ea typeface="Work Sans Bold"/>
                <a:cs typeface="Work Sans Bold"/>
                <a:sym typeface="Work Sans Bold"/>
              </a:rPr>
              <a:t>Date:</a:t>
            </a:r>
            <a:r>
              <a:rPr lang="en-US" sz="2240">
                <a:solidFill>
                  <a:srgbClr val="4268A0"/>
                </a:solidFill>
                <a:latin typeface="Work Sans"/>
                <a:ea typeface="Work Sans"/>
                <a:cs typeface="Work Sans"/>
                <a:sym typeface="Work Sans"/>
              </a:rPr>
              <a:t> December 3, 2025</a:t>
            </a:r>
          </a:p>
          <a:p>
            <a:pPr algn="just">
              <a:lnSpc>
                <a:spcPts val="2688"/>
              </a:lnSpc>
            </a:pPr>
          </a:p>
          <a:p>
            <a:pPr algn="just">
              <a:lnSpc>
                <a:spcPts val="2688"/>
              </a:lnSpc>
            </a:pPr>
            <a:r>
              <a:rPr lang="en-US" b="true" sz="2240">
                <a:solidFill>
                  <a:srgbClr val="4268A0"/>
                </a:solidFill>
                <a:latin typeface="Work Sans Bold"/>
                <a:ea typeface="Work Sans Bold"/>
                <a:cs typeface="Work Sans Bold"/>
                <a:sym typeface="Work Sans Bold"/>
              </a:rPr>
              <a:t>Locations:</a:t>
            </a:r>
          </a:p>
          <a:p>
            <a:pPr algn="just">
              <a:lnSpc>
                <a:spcPts val="2688"/>
              </a:lnSpc>
            </a:pPr>
            <a:r>
              <a:rPr lang="en-US" sz="2240">
                <a:solidFill>
                  <a:srgbClr val="4268A0"/>
                </a:solidFill>
                <a:latin typeface="Work Sans"/>
                <a:ea typeface="Work Sans"/>
                <a:cs typeface="Work Sans"/>
                <a:sym typeface="Work Sans"/>
              </a:rPr>
              <a:t>The Armory at Kittitas Valley Event Center</a:t>
            </a:r>
          </a:p>
          <a:p>
            <a:pPr algn="just">
              <a:lnSpc>
                <a:spcPts val="2688"/>
              </a:lnSpc>
            </a:pPr>
            <a:r>
              <a:rPr lang="en-US" sz="2240">
                <a:solidFill>
                  <a:srgbClr val="4268A0"/>
                </a:solidFill>
                <a:latin typeface="Work Sans"/>
                <a:ea typeface="Work Sans"/>
                <a:cs typeface="Work Sans"/>
                <a:sym typeface="Work Sans"/>
              </a:rPr>
              <a:t>Central Washington Equine Hospital</a:t>
            </a:r>
          </a:p>
          <a:p>
            <a:pPr algn="just">
              <a:lnSpc>
                <a:spcPts val="2688"/>
              </a:lnSpc>
            </a:pPr>
          </a:p>
          <a:p>
            <a:pPr algn="just">
              <a:lnSpc>
                <a:spcPts val="2688"/>
              </a:lnSpc>
            </a:pPr>
            <a:r>
              <a:rPr lang="en-US" b="true" sz="2240">
                <a:solidFill>
                  <a:srgbClr val="4268A0"/>
                </a:solidFill>
                <a:latin typeface="Work Sans Bold"/>
                <a:ea typeface="Work Sans Bold"/>
                <a:cs typeface="Work Sans Bold"/>
                <a:sym typeface="Work Sans Bold"/>
              </a:rPr>
              <a:t>Welcome Message:</a:t>
            </a:r>
            <a:r>
              <a:rPr lang="en-US" sz="2240">
                <a:solidFill>
                  <a:srgbClr val="4268A0"/>
                </a:solidFill>
                <a:latin typeface="Work Sans"/>
                <a:ea typeface="Work Sans"/>
                <a:cs typeface="Work Sans"/>
                <a:sym typeface="Work Sans"/>
              </a:rPr>
              <a:t> 13</a:t>
            </a:r>
            <a:r>
              <a:rPr lang="en-US" sz="2240">
                <a:solidFill>
                  <a:srgbClr val="4268A0"/>
                </a:solidFill>
                <a:latin typeface="Work Sans"/>
                <a:ea typeface="Work Sans"/>
                <a:cs typeface="Work Sans"/>
                <a:sym typeface="Work Sans"/>
              </a:rPr>
              <a:t>th</a:t>
            </a:r>
            <a:r>
              <a:rPr lang="en-US" sz="2240">
                <a:solidFill>
                  <a:srgbClr val="4268A0"/>
                </a:solidFill>
                <a:latin typeface="Work Sans"/>
                <a:ea typeface="Work Sans"/>
                <a:cs typeface="Work Sans"/>
                <a:sym typeface="Work Sans"/>
              </a:rPr>
              <a:t> District Representative Tom Dent</a:t>
            </a:r>
          </a:p>
          <a:p>
            <a:pPr algn="just">
              <a:lnSpc>
                <a:spcPts val="2688"/>
              </a:lnSpc>
            </a:pPr>
          </a:p>
          <a:p>
            <a:pPr algn="just">
              <a:lnSpc>
                <a:spcPts val="2688"/>
              </a:lnSpc>
            </a:pPr>
            <a:r>
              <a:rPr lang="en-US" b="true" sz="2240">
                <a:solidFill>
                  <a:srgbClr val="4268A0"/>
                </a:solidFill>
                <a:latin typeface="Work Sans Bold"/>
                <a:ea typeface="Work Sans Bold"/>
                <a:cs typeface="Work Sans Bold"/>
                <a:sym typeface="Work Sans Bold"/>
              </a:rPr>
              <a:t>Total Industry Speakers:</a:t>
            </a:r>
            <a:r>
              <a:rPr lang="en-US" sz="2240">
                <a:solidFill>
                  <a:srgbClr val="4268A0"/>
                </a:solidFill>
                <a:latin typeface="Work Sans"/>
                <a:ea typeface="Work Sans"/>
                <a:cs typeface="Work Sans"/>
                <a:sym typeface="Work Sans"/>
              </a:rPr>
              <a:t> 2</a:t>
            </a:r>
          </a:p>
          <a:p>
            <a:pPr algn="just">
              <a:lnSpc>
                <a:spcPts val="2688"/>
              </a:lnSpc>
            </a:pPr>
            <a:r>
              <a:rPr lang="en-US" sz="2240">
                <a:solidFill>
                  <a:srgbClr val="4268A0"/>
                </a:solidFill>
                <a:latin typeface="Work Sans"/>
                <a:ea typeface="Work Sans"/>
                <a:cs typeface="Work Sans"/>
                <a:sym typeface="Work Sans"/>
              </a:rPr>
              <a:t>Joe Rotter, Red’s Fly Shop</a:t>
            </a:r>
          </a:p>
          <a:p>
            <a:pPr algn="just">
              <a:lnSpc>
                <a:spcPts val="2688"/>
              </a:lnSpc>
            </a:pPr>
            <a:r>
              <a:rPr lang="en-US" sz="2240">
                <a:solidFill>
                  <a:srgbClr val="4268A0"/>
                </a:solidFill>
                <a:latin typeface="Work Sans"/>
                <a:ea typeface="Work Sans"/>
                <a:cs typeface="Work Sans"/>
                <a:sym typeface="Work Sans"/>
              </a:rPr>
              <a:t>Damon Roberts, Department of Ecology</a:t>
            </a:r>
          </a:p>
          <a:p>
            <a:pPr algn="just">
              <a:lnSpc>
                <a:spcPts val="2688"/>
              </a:lnSpc>
            </a:pPr>
          </a:p>
          <a:p>
            <a:pPr algn="just">
              <a:lnSpc>
                <a:spcPts val="2688"/>
              </a:lnSpc>
            </a:pPr>
            <a:r>
              <a:rPr lang="en-US" b="true" sz="2240">
                <a:solidFill>
                  <a:srgbClr val="4268A0"/>
                </a:solidFill>
                <a:latin typeface="Work Sans Bold"/>
                <a:ea typeface="Work Sans Bold"/>
                <a:cs typeface="Work Sans Bold"/>
                <a:sym typeface="Work Sans Bold"/>
              </a:rPr>
              <a:t>Total Trade Show Booths: </a:t>
            </a:r>
            <a:r>
              <a:rPr lang="en-US" sz="2240">
                <a:solidFill>
                  <a:srgbClr val="4268A0"/>
                </a:solidFill>
                <a:latin typeface="Work Sans"/>
                <a:ea typeface="Work Sans"/>
                <a:cs typeface="Work Sans"/>
                <a:sym typeface="Work Sans"/>
              </a:rPr>
              <a:t>19 </a:t>
            </a:r>
          </a:p>
          <a:p>
            <a:pPr algn="just">
              <a:lnSpc>
                <a:spcPts val="2688"/>
              </a:lnSpc>
            </a:pPr>
          </a:p>
          <a:p>
            <a:pPr algn="l">
              <a:lnSpc>
                <a:spcPts val="2688"/>
              </a:lnSpc>
            </a:pPr>
            <a:r>
              <a:rPr lang="en-US" sz="2240" b="true">
                <a:solidFill>
                  <a:srgbClr val="4268A0"/>
                </a:solidFill>
                <a:latin typeface="Work Sans Bold"/>
                <a:ea typeface="Work Sans Bold"/>
                <a:cs typeface="Work Sans Bold"/>
                <a:sym typeface="Work Sans Bold"/>
              </a:rPr>
              <a:t>Lunch Keynote: </a:t>
            </a:r>
            <a:r>
              <a:rPr lang="en-US" sz="2240">
                <a:solidFill>
                  <a:srgbClr val="4268A0"/>
                </a:solidFill>
                <a:latin typeface="Work Sans"/>
                <a:ea typeface="Work Sans"/>
                <a:cs typeface="Work Sans"/>
                <a:sym typeface="Work Sans"/>
              </a:rPr>
              <a:t>Washington State Potato Commission </a:t>
            </a:r>
          </a:p>
          <a:p>
            <a:pPr algn="l">
              <a:lnSpc>
                <a:spcPts val="2688"/>
              </a:lnSpc>
            </a:pPr>
          </a:p>
          <a:p>
            <a:pPr algn="l">
              <a:lnSpc>
                <a:spcPts val="2688"/>
              </a:lnSpc>
            </a:pPr>
            <a:r>
              <a:rPr lang="en-US" sz="2240" b="true">
                <a:solidFill>
                  <a:srgbClr val="4268A0"/>
                </a:solidFill>
                <a:latin typeface="Work Sans Bold"/>
                <a:ea typeface="Work Sans Bold"/>
                <a:cs typeface="Work Sans Bold"/>
                <a:sym typeface="Work Sans Bold"/>
              </a:rPr>
              <a:t>Total Students:</a:t>
            </a:r>
            <a:r>
              <a:rPr lang="en-US" sz="2240">
                <a:solidFill>
                  <a:srgbClr val="4268A0"/>
                </a:solidFill>
                <a:latin typeface="Work Sans"/>
                <a:ea typeface="Work Sans"/>
                <a:cs typeface="Work Sans"/>
                <a:sym typeface="Work Sans"/>
              </a:rPr>
              <a:t> EHS 37, Thorp 19, Kittitas 3, Cle Elum 5, ECS 1 = 65</a:t>
            </a:r>
          </a:p>
          <a:p>
            <a:pPr algn="l" marL="0" indent="0" lvl="1">
              <a:lnSpc>
                <a:spcPts val="2688"/>
              </a:lnSpc>
              <a:spcBef>
                <a:spcPct val="0"/>
              </a:spcBef>
            </a:pPr>
            <a:r>
              <a:rPr lang="en-US" sz="2240">
                <a:solidFill>
                  <a:srgbClr val="4268A0"/>
                </a:solidFill>
                <a:latin typeface="Work Sans"/>
                <a:ea typeface="Work Sans"/>
                <a:cs typeface="Work Sans"/>
                <a:sym typeface="Work Sans"/>
              </a:rPr>
              <a:t>Total Teachers/Advisors: 10 | Total Attendees: 75</a:t>
            </a:r>
          </a:p>
        </p:txBody>
      </p:sp>
      <p:grpSp>
        <p:nvGrpSpPr>
          <p:cNvPr name="Group 10" id="10"/>
          <p:cNvGrpSpPr/>
          <p:nvPr/>
        </p:nvGrpSpPr>
        <p:grpSpPr>
          <a:xfrm rot="0">
            <a:off x="11126589" y="3922138"/>
            <a:ext cx="3171555" cy="3171555"/>
            <a:chOff x="0" y="0"/>
            <a:chExt cx="812800" cy="812800"/>
          </a:xfrm>
        </p:grpSpPr>
        <p:sp>
          <p:nvSpPr>
            <p:cNvPr name="Freeform 11" id="11"/>
            <p:cNvSpPr/>
            <p:nvPr/>
          </p:nvSpPr>
          <p:spPr>
            <a:xfrm flipH="false" flipV="false" rot="0">
              <a:off x="0" y="0"/>
              <a:ext cx="812800" cy="812800"/>
            </a:xfrm>
            <a:custGeom>
              <a:avLst/>
              <a:gdLst/>
              <a:ahLst/>
              <a:cxnLst/>
              <a:rect r="r" b="b" t="t" l="l"/>
              <a:pathLst>
                <a:path h="812800" w="812800">
                  <a:moveTo>
                    <a:pt x="56144" y="0"/>
                  </a:moveTo>
                  <a:lnTo>
                    <a:pt x="756656" y="0"/>
                  </a:lnTo>
                  <a:cubicBezTo>
                    <a:pt x="787663" y="0"/>
                    <a:pt x="812800" y="25137"/>
                    <a:pt x="812800" y="56144"/>
                  </a:cubicBezTo>
                  <a:lnTo>
                    <a:pt x="812800" y="756656"/>
                  </a:lnTo>
                  <a:cubicBezTo>
                    <a:pt x="812800" y="787663"/>
                    <a:pt x="787663" y="812800"/>
                    <a:pt x="756656" y="812800"/>
                  </a:cubicBezTo>
                  <a:lnTo>
                    <a:pt x="56144" y="812800"/>
                  </a:lnTo>
                  <a:cubicBezTo>
                    <a:pt x="25137" y="812800"/>
                    <a:pt x="0" y="787663"/>
                    <a:pt x="0" y="756656"/>
                  </a:cubicBezTo>
                  <a:lnTo>
                    <a:pt x="0" y="56144"/>
                  </a:lnTo>
                  <a:cubicBezTo>
                    <a:pt x="0" y="25137"/>
                    <a:pt x="25137" y="0"/>
                    <a:pt x="56144" y="0"/>
                  </a:cubicBezTo>
                  <a:close/>
                </a:path>
              </a:pathLst>
            </a:custGeom>
            <a:blipFill>
              <a:blip r:embed="rId2"/>
              <a:stretch>
                <a:fillRect l="0" t="-16666" r="0" b="-16666"/>
              </a:stretch>
            </a:blipFill>
          </p:spPr>
        </p:sp>
      </p:grpSp>
      <p:grpSp>
        <p:nvGrpSpPr>
          <p:cNvPr name="Group 12" id="12"/>
          <p:cNvGrpSpPr/>
          <p:nvPr/>
        </p:nvGrpSpPr>
        <p:grpSpPr>
          <a:xfrm rot="0">
            <a:off x="14604956" y="2654496"/>
            <a:ext cx="3236845" cy="3236845"/>
            <a:chOff x="0" y="0"/>
            <a:chExt cx="812800" cy="812800"/>
          </a:xfrm>
        </p:grpSpPr>
        <p:sp>
          <p:nvSpPr>
            <p:cNvPr name="Freeform 13" id="13"/>
            <p:cNvSpPr/>
            <p:nvPr/>
          </p:nvSpPr>
          <p:spPr>
            <a:xfrm flipH="false" flipV="false" rot="0">
              <a:off x="0" y="0"/>
              <a:ext cx="812800" cy="812800"/>
            </a:xfrm>
            <a:custGeom>
              <a:avLst/>
              <a:gdLst/>
              <a:ahLst/>
              <a:cxnLst/>
              <a:rect r="r" b="b" t="t" l="l"/>
              <a:pathLst>
                <a:path h="812800" w="812800">
                  <a:moveTo>
                    <a:pt x="55012" y="0"/>
                  </a:moveTo>
                  <a:lnTo>
                    <a:pt x="757788" y="0"/>
                  </a:lnTo>
                  <a:cubicBezTo>
                    <a:pt x="788170" y="0"/>
                    <a:pt x="812800" y="24630"/>
                    <a:pt x="812800" y="55012"/>
                  </a:cubicBezTo>
                  <a:lnTo>
                    <a:pt x="812800" y="757788"/>
                  </a:lnTo>
                  <a:cubicBezTo>
                    <a:pt x="812800" y="788170"/>
                    <a:pt x="788170" y="812800"/>
                    <a:pt x="757788" y="812800"/>
                  </a:cubicBezTo>
                  <a:lnTo>
                    <a:pt x="55012" y="812800"/>
                  </a:lnTo>
                  <a:cubicBezTo>
                    <a:pt x="24630" y="812800"/>
                    <a:pt x="0" y="788170"/>
                    <a:pt x="0" y="757788"/>
                  </a:cubicBezTo>
                  <a:lnTo>
                    <a:pt x="0" y="55012"/>
                  </a:lnTo>
                  <a:cubicBezTo>
                    <a:pt x="0" y="24630"/>
                    <a:pt x="24630" y="0"/>
                    <a:pt x="55012" y="0"/>
                  </a:cubicBezTo>
                  <a:close/>
                </a:path>
              </a:pathLst>
            </a:custGeom>
            <a:blipFill>
              <a:blip r:embed="rId3"/>
              <a:stretch>
                <a:fillRect l="0" t="-31645" r="0" b="-1688"/>
              </a:stretch>
            </a:blipFill>
          </p:spPr>
        </p:sp>
      </p:grpSp>
      <p:grpSp>
        <p:nvGrpSpPr>
          <p:cNvPr name="Group 14" id="14"/>
          <p:cNvGrpSpPr/>
          <p:nvPr/>
        </p:nvGrpSpPr>
        <p:grpSpPr>
          <a:xfrm rot="0">
            <a:off x="14604956" y="6211444"/>
            <a:ext cx="3236845" cy="3236845"/>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55012" y="0"/>
                  </a:moveTo>
                  <a:lnTo>
                    <a:pt x="757788" y="0"/>
                  </a:lnTo>
                  <a:cubicBezTo>
                    <a:pt x="788170" y="0"/>
                    <a:pt x="812800" y="24630"/>
                    <a:pt x="812800" y="55012"/>
                  </a:cubicBezTo>
                  <a:lnTo>
                    <a:pt x="812800" y="757788"/>
                  </a:lnTo>
                  <a:cubicBezTo>
                    <a:pt x="812800" y="788170"/>
                    <a:pt x="788170" y="812800"/>
                    <a:pt x="757788" y="812800"/>
                  </a:cubicBezTo>
                  <a:lnTo>
                    <a:pt x="55012" y="812800"/>
                  </a:lnTo>
                  <a:cubicBezTo>
                    <a:pt x="24630" y="812800"/>
                    <a:pt x="0" y="788170"/>
                    <a:pt x="0" y="757788"/>
                  </a:cubicBezTo>
                  <a:lnTo>
                    <a:pt x="0" y="55012"/>
                  </a:lnTo>
                  <a:cubicBezTo>
                    <a:pt x="0" y="24630"/>
                    <a:pt x="24630" y="0"/>
                    <a:pt x="55012" y="0"/>
                  </a:cubicBezTo>
                  <a:close/>
                </a:path>
              </a:pathLst>
            </a:custGeom>
            <a:blipFill>
              <a:blip r:embed="rId4"/>
              <a:stretch>
                <a:fillRect l="0" t="-16666" r="0" b="-16666"/>
              </a:stretch>
            </a:blipFill>
          </p:spPr>
        </p:sp>
      </p:grpSp>
      <p:sp>
        <p:nvSpPr>
          <p:cNvPr name="Freeform 16" id="16"/>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5"/>
            <a:stretch>
              <a:fillRect l="0" t="0" r="0" b="0"/>
            </a:stretch>
          </a:blipFill>
        </p:spPr>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E3E2DE"/>
        </a:solidFill>
      </p:bgPr>
    </p:bg>
    <p:spTree>
      <p:nvGrpSpPr>
        <p:cNvPr id="1" name=""/>
        <p:cNvGrpSpPr/>
        <p:nvPr/>
      </p:nvGrpSpPr>
      <p:grpSpPr>
        <a:xfrm>
          <a:off x="0" y="0"/>
          <a:ext cx="0" cy="0"/>
          <a:chOff x="0" y="0"/>
          <a:chExt cx="0" cy="0"/>
        </a:xfrm>
      </p:grpSpPr>
      <p:sp>
        <p:nvSpPr>
          <p:cNvPr name="TextBox 2" id="2"/>
          <p:cNvSpPr txBox="true"/>
          <p:nvPr/>
        </p:nvSpPr>
        <p:spPr>
          <a:xfrm rot="0">
            <a:off x="1028700" y="559946"/>
            <a:ext cx="7689095" cy="1821824"/>
          </a:xfrm>
          <a:prstGeom prst="rect">
            <a:avLst/>
          </a:prstGeom>
        </p:spPr>
        <p:txBody>
          <a:bodyPr anchor="t" rtlCol="false" tIns="0" lIns="0" bIns="0" rIns="0">
            <a:spAutoFit/>
          </a:bodyPr>
          <a:lstStyle/>
          <a:p>
            <a:pPr algn="l">
              <a:lnSpc>
                <a:spcPts val="13600"/>
              </a:lnSpc>
            </a:pPr>
            <a:r>
              <a:rPr lang="en-US" sz="13600" spc="-748" b="true">
                <a:solidFill>
                  <a:srgbClr val="4268A0"/>
                </a:solidFill>
                <a:latin typeface="Aileron Heavy"/>
                <a:ea typeface="Aileron Heavy"/>
                <a:cs typeface="Aileron Heavy"/>
                <a:sym typeface="Aileron Heavy"/>
              </a:rPr>
              <a:t>2026 </a:t>
            </a:r>
          </a:p>
        </p:txBody>
      </p:sp>
      <p:grpSp>
        <p:nvGrpSpPr>
          <p:cNvPr name="Group 3" id="3"/>
          <p:cNvGrpSpPr/>
          <p:nvPr/>
        </p:nvGrpSpPr>
        <p:grpSpPr>
          <a:xfrm rot="0">
            <a:off x="1028700" y="2496355"/>
            <a:ext cx="5672413" cy="1293869"/>
            <a:chOff x="0" y="0"/>
            <a:chExt cx="7563217" cy="1725159"/>
          </a:xfrm>
        </p:grpSpPr>
        <p:grpSp>
          <p:nvGrpSpPr>
            <p:cNvPr name="Group 4" id="4"/>
            <p:cNvGrpSpPr/>
            <p:nvPr/>
          </p:nvGrpSpPr>
          <p:grpSpPr>
            <a:xfrm rot="0">
              <a:off x="0" y="0"/>
              <a:ext cx="7563217" cy="1725159"/>
              <a:chOff x="0" y="0"/>
              <a:chExt cx="1493969" cy="340772"/>
            </a:xfrm>
          </p:grpSpPr>
          <p:sp>
            <p:nvSpPr>
              <p:cNvPr name="Freeform 5" id="5"/>
              <p:cNvSpPr/>
              <p:nvPr/>
            </p:nvSpPr>
            <p:spPr>
              <a:xfrm flipH="false" flipV="false" rot="0">
                <a:off x="0" y="0"/>
                <a:ext cx="1493969" cy="340772"/>
              </a:xfrm>
              <a:custGeom>
                <a:avLst/>
                <a:gdLst/>
                <a:ahLst/>
                <a:cxnLst/>
                <a:rect r="r" b="b" t="t" l="l"/>
                <a:pathLst>
                  <a:path h="340772" w="1493969">
                    <a:moveTo>
                      <a:pt x="69607" y="0"/>
                    </a:moveTo>
                    <a:lnTo>
                      <a:pt x="1424362" y="0"/>
                    </a:lnTo>
                    <a:cubicBezTo>
                      <a:pt x="1442823" y="0"/>
                      <a:pt x="1460528" y="7334"/>
                      <a:pt x="1473581" y="20387"/>
                    </a:cubicBezTo>
                    <a:cubicBezTo>
                      <a:pt x="1486635" y="33441"/>
                      <a:pt x="1493969" y="51146"/>
                      <a:pt x="1493969" y="69607"/>
                    </a:cubicBezTo>
                    <a:lnTo>
                      <a:pt x="1493969" y="271165"/>
                    </a:lnTo>
                    <a:cubicBezTo>
                      <a:pt x="1493969" y="289626"/>
                      <a:pt x="1486635" y="307331"/>
                      <a:pt x="1473581" y="320385"/>
                    </a:cubicBezTo>
                    <a:cubicBezTo>
                      <a:pt x="1460528" y="333439"/>
                      <a:pt x="1442823" y="340772"/>
                      <a:pt x="1424362" y="340772"/>
                    </a:cubicBezTo>
                    <a:lnTo>
                      <a:pt x="69607" y="340772"/>
                    </a:lnTo>
                    <a:cubicBezTo>
                      <a:pt x="51146" y="340772"/>
                      <a:pt x="33441" y="333439"/>
                      <a:pt x="20387" y="320385"/>
                    </a:cubicBezTo>
                    <a:cubicBezTo>
                      <a:pt x="7334" y="307331"/>
                      <a:pt x="0" y="289626"/>
                      <a:pt x="0" y="271165"/>
                    </a:cubicBezTo>
                    <a:lnTo>
                      <a:pt x="0" y="69607"/>
                    </a:lnTo>
                    <a:cubicBezTo>
                      <a:pt x="0" y="51146"/>
                      <a:pt x="7334" y="33441"/>
                      <a:pt x="20387" y="20387"/>
                    </a:cubicBezTo>
                    <a:cubicBezTo>
                      <a:pt x="33441" y="7334"/>
                      <a:pt x="51146" y="0"/>
                      <a:pt x="69607" y="0"/>
                    </a:cubicBezTo>
                    <a:close/>
                  </a:path>
                </a:pathLst>
              </a:custGeom>
              <a:ln w="9525" cap="rnd">
                <a:solidFill>
                  <a:srgbClr val="1351AA"/>
                </a:solidFill>
                <a:prstDash val="solid"/>
                <a:round/>
              </a:ln>
            </p:spPr>
          </p:sp>
          <p:sp>
            <p:nvSpPr>
              <p:cNvPr name="TextBox 6" id="6"/>
              <p:cNvSpPr txBox="true"/>
              <p:nvPr/>
            </p:nvSpPr>
            <p:spPr>
              <a:xfrm>
                <a:off x="0" y="28575"/>
                <a:ext cx="1493969" cy="312197"/>
              </a:xfrm>
              <a:prstGeom prst="rect">
                <a:avLst/>
              </a:prstGeom>
            </p:spPr>
            <p:txBody>
              <a:bodyPr anchor="ctr" rtlCol="false" tIns="50800" lIns="50800" bIns="50800" rIns="50800"/>
              <a:lstStyle/>
              <a:p>
                <a:pPr algn="ctr">
                  <a:lnSpc>
                    <a:spcPts val="2300"/>
                  </a:lnSpc>
                </a:pPr>
              </a:p>
            </p:txBody>
          </p:sp>
        </p:grpSp>
        <p:sp>
          <p:nvSpPr>
            <p:cNvPr name="TextBox 7" id="7"/>
            <p:cNvSpPr txBox="true"/>
            <p:nvPr/>
          </p:nvSpPr>
          <p:spPr>
            <a:xfrm rot="0">
              <a:off x="291323" y="460368"/>
              <a:ext cx="6980570" cy="402858"/>
            </a:xfrm>
            <a:prstGeom prst="rect">
              <a:avLst/>
            </a:prstGeom>
          </p:spPr>
          <p:txBody>
            <a:bodyPr anchor="t" rtlCol="false" tIns="0" lIns="0" bIns="0" rIns="0">
              <a:spAutoFit/>
            </a:bodyPr>
            <a:lstStyle/>
            <a:p>
              <a:pPr algn="l" marL="0" indent="0" lvl="1">
                <a:lnSpc>
                  <a:spcPts val="2244"/>
                </a:lnSpc>
              </a:pPr>
              <a:r>
                <a:rPr lang="en-US" b="true" sz="2040">
                  <a:solidFill>
                    <a:srgbClr val="4268A0"/>
                  </a:solidFill>
                  <a:latin typeface="Work Sans Bold"/>
                  <a:ea typeface="Work Sans Bold"/>
                  <a:cs typeface="Work Sans Bold"/>
                  <a:sym typeface="Work Sans Bold"/>
                </a:rPr>
                <a:t>Hospitality and Tourism Youth Summit</a:t>
              </a:r>
            </a:p>
          </p:txBody>
        </p:sp>
        <p:sp>
          <p:nvSpPr>
            <p:cNvPr name="TextBox 8" id="8"/>
            <p:cNvSpPr txBox="true"/>
            <p:nvPr/>
          </p:nvSpPr>
          <p:spPr>
            <a:xfrm rot="0">
              <a:off x="291323" y="906493"/>
              <a:ext cx="6133802" cy="358298"/>
            </a:xfrm>
            <a:prstGeom prst="rect">
              <a:avLst/>
            </a:prstGeom>
          </p:spPr>
          <p:txBody>
            <a:bodyPr anchor="t" rtlCol="false" tIns="0" lIns="0" bIns="0" rIns="0">
              <a:spAutoFit/>
            </a:bodyPr>
            <a:lstStyle/>
            <a:p>
              <a:pPr algn="l" marL="0" indent="0" lvl="1">
                <a:lnSpc>
                  <a:spcPts val="2008"/>
                </a:lnSpc>
              </a:pPr>
              <a:r>
                <a:rPr lang="en-US" sz="1825">
                  <a:solidFill>
                    <a:srgbClr val="4268A0"/>
                  </a:solidFill>
                  <a:latin typeface="Work Sans"/>
                  <a:ea typeface="Work Sans"/>
                  <a:cs typeface="Work Sans"/>
                  <a:sym typeface="Work Sans"/>
                </a:rPr>
                <a:t>ELLENSBURG, WA</a:t>
              </a:r>
            </a:p>
          </p:txBody>
        </p:sp>
      </p:grpSp>
      <p:grpSp>
        <p:nvGrpSpPr>
          <p:cNvPr name="Group 9" id="9"/>
          <p:cNvGrpSpPr/>
          <p:nvPr/>
        </p:nvGrpSpPr>
        <p:grpSpPr>
          <a:xfrm rot="0">
            <a:off x="11649294" y="3028704"/>
            <a:ext cx="6229596" cy="6229596"/>
            <a:chOff x="0" y="0"/>
            <a:chExt cx="812800" cy="812800"/>
          </a:xfrm>
        </p:grpSpPr>
        <p:sp>
          <p:nvSpPr>
            <p:cNvPr name="Freeform 10" id="10"/>
            <p:cNvSpPr/>
            <p:nvPr/>
          </p:nvSpPr>
          <p:spPr>
            <a:xfrm flipH="false" flipV="false" rot="0">
              <a:off x="0" y="0"/>
              <a:ext cx="812800" cy="812800"/>
            </a:xfrm>
            <a:custGeom>
              <a:avLst/>
              <a:gdLst/>
              <a:ahLst/>
              <a:cxnLst/>
              <a:rect r="r" b="b" t="t" l="l"/>
              <a:pathLst>
                <a:path h="812800" w="812800">
                  <a:moveTo>
                    <a:pt x="28584" y="0"/>
                  </a:moveTo>
                  <a:lnTo>
                    <a:pt x="784216" y="0"/>
                  </a:lnTo>
                  <a:cubicBezTo>
                    <a:pt x="800003" y="0"/>
                    <a:pt x="812800" y="12797"/>
                    <a:pt x="812800" y="28584"/>
                  </a:cubicBezTo>
                  <a:lnTo>
                    <a:pt x="812800" y="784216"/>
                  </a:lnTo>
                  <a:cubicBezTo>
                    <a:pt x="812800" y="800003"/>
                    <a:pt x="800003" y="812800"/>
                    <a:pt x="784216" y="812800"/>
                  </a:cubicBezTo>
                  <a:lnTo>
                    <a:pt x="28584" y="812800"/>
                  </a:lnTo>
                  <a:cubicBezTo>
                    <a:pt x="12797" y="812800"/>
                    <a:pt x="0" y="800003"/>
                    <a:pt x="0" y="784216"/>
                  </a:cubicBezTo>
                  <a:lnTo>
                    <a:pt x="0" y="28584"/>
                  </a:lnTo>
                  <a:cubicBezTo>
                    <a:pt x="0" y="12797"/>
                    <a:pt x="12797" y="0"/>
                    <a:pt x="28584" y="0"/>
                  </a:cubicBezTo>
                  <a:close/>
                </a:path>
              </a:pathLst>
            </a:custGeom>
            <a:blipFill>
              <a:blip r:embed="rId2"/>
              <a:stretch>
                <a:fillRect l="-6024" t="0" r="0" b="0"/>
              </a:stretch>
            </a:blipFill>
          </p:spPr>
        </p:sp>
      </p:grpSp>
      <p:pic>
        <p:nvPicPr>
          <p:cNvPr name="Picture 11" id="11"/>
          <p:cNvPicPr>
            <a:picLocks noChangeAspect="true"/>
          </p:cNvPicPr>
          <p:nvPr/>
        </p:nvPicPr>
        <p:blipFill>
          <a:blip r:embed="rId3"/>
          <a:stretch>
            <a:fillRect/>
          </a:stretch>
        </p:blipFill>
        <p:spPr>
          <a:xfrm rot="0">
            <a:off x="15643304" y="8177796"/>
            <a:ext cx="2109677" cy="2109677"/>
          </a:xfrm>
          <a:prstGeom prst="rect">
            <a:avLst/>
          </a:prstGeom>
        </p:spPr>
      </p:pic>
      <p:sp>
        <p:nvSpPr>
          <p:cNvPr name="TextBox 12" id="12"/>
          <p:cNvSpPr txBox="true"/>
          <p:nvPr/>
        </p:nvSpPr>
        <p:spPr>
          <a:xfrm rot="0">
            <a:off x="1028700" y="4258025"/>
            <a:ext cx="10217994" cy="5000275"/>
          </a:xfrm>
          <a:prstGeom prst="rect">
            <a:avLst/>
          </a:prstGeom>
        </p:spPr>
        <p:txBody>
          <a:bodyPr anchor="t" rtlCol="false" tIns="0" lIns="0" bIns="0" rIns="0">
            <a:spAutoFit/>
          </a:bodyPr>
          <a:lstStyle/>
          <a:p>
            <a:pPr algn="l">
              <a:lnSpc>
                <a:spcPts val="2236"/>
              </a:lnSpc>
              <a:spcBef>
                <a:spcPct val="0"/>
              </a:spcBef>
            </a:pPr>
            <a:r>
              <a:rPr lang="en-US" b="true" sz="2236">
                <a:solidFill>
                  <a:srgbClr val="4268A0"/>
                </a:solidFill>
                <a:latin typeface="Work Sans Bold"/>
                <a:ea typeface="Work Sans Bold"/>
                <a:cs typeface="Work Sans Bold"/>
                <a:sym typeface="Work Sans Bold"/>
              </a:rPr>
              <a:t>D</a:t>
            </a:r>
            <a:r>
              <a:rPr lang="en-US" b="true" sz="2236">
                <a:solidFill>
                  <a:srgbClr val="4268A0"/>
                </a:solidFill>
                <a:latin typeface="Work Sans Bold"/>
                <a:ea typeface="Work Sans Bold"/>
                <a:cs typeface="Work Sans Bold"/>
                <a:sym typeface="Work Sans Bold"/>
              </a:rPr>
              <a:t>ate:</a:t>
            </a:r>
            <a:r>
              <a:rPr lang="en-US" sz="2236">
                <a:solidFill>
                  <a:srgbClr val="4268A0"/>
                </a:solidFill>
                <a:latin typeface="Work Sans"/>
                <a:ea typeface="Work Sans"/>
                <a:cs typeface="Work Sans"/>
                <a:sym typeface="Work Sans"/>
              </a:rPr>
              <a:t> F</a:t>
            </a:r>
            <a:r>
              <a:rPr lang="en-US" sz="2236">
                <a:solidFill>
                  <a:srgbClr val="4268A0"/>
                </a:solidFill>
                <a:latin typeface="Work Sans"/>
                <a:ea typeface="Work Sans"/>
                <a:cs typeface="Work Sans"/>
                <a:sym typeface="Work Sans"/>
              </a:rPr>
              <a:t>ebruary 25, 2026</a:t>
            </a:r>
          </a:p>
          <a:p>
            <a:pPr algn="l">
              <a:lnSpc>
                <a:spcPts val="2236"/>
              </a:lnSpc>
              <a:spcBef>
                <a:spcPct val="0"/>
              </a:spcBef>
            </a:pPr>
          </a:p>
          <a:p>
            <a:pPr algn="l">
              <a:lnSpc>
                <a:spcPts val="2236"/>
              </a:lnSpc>
              <a:spcBef>
                <a:spcPct val="0"/>
              </a:spcBef>
            </a:pPr>
            <a:r>
              <a:rPr lang="en-US" b="true" sz="2236">
                <a:solidFill>
                  <a:srgbClr val="4268A0"/>
                </a:solidFill>
                <a:latin typeface="Work Sans Bold"/>
                <a:ea typeface="Work Sans Bold"/>
                <a:cs typeface="Work Sans Bold"/>
                <a:sym typeface="Work Sans Bold"/>
              </a:rPr>
              <a:t>Locations:</a:t>
            </a:r>
          </a:p>
          <a:p>
            <a:pPr algn="l">
              <a:lnSpc>
                <a:spcPts val="2236"/>
              </a:lnSpc>
              <a:spcBef>
                <a:spcPct val="0"/>
              </a:spcBef>
            </a:pPr>
            <a:r>
              <a:rPr lang="en-US" sz="2236">
                <a:solidFill>
                  <a:srgbClr val="4268A0"/>
                </a:solidFill>
                <a:latin typeface="Work Sans"/>
                <a:ea typeface="Work Sans"/>
                <a:cs typeface="Work Sans"/>
                <a:sym typeface="Work Sans"/>
              </a:rPr>
              <a:t>Kittitas County Historical Museum</a:t>
            </a:r>
          </a:p>
          <a:p>
            <a:pPr algn="l">
              <a:lnSpc>
                <a:spcPts val="2236"/>
              </a:lnSpc>
              <a:spcBef>
                <a:spcPct val="0"/>
              </a:spcBef>
            </a:pPr>
            <a:r>
              <a:rPr lang="en-US" sz="2236">
                <a:solidFill>
                  <a:srgbClr val="4268A0"/>
                </a:solidFill>
                <a:latin typeface="Work Sans"/>
                <a:ea typeface="Work Sans"/>
                <a:cs typeface="Work Sans"/>
                <a:sym typeface="Work Sans"/>
              </a:rPr>
              <a:t>Gallery One</a:t>
            </a:r>
          </a:p>
          <a:p>
            <a:pPr algn="l">
              <a:lnSpc>
                <a:spcPts val="2236"/>
              </a:lnSpc>
              <a:spcBef>
                <a:spcPct val="0"/>
              </a:spcBef>
            </a:pPr>
            <a:r>
              <a:rPr lang="en-US" sz="2236">
                <a:solidFill>
                  <a:srgbClr val="4268A0"/>
                </a:solidFill>
                <a:latin typeface="Work Sans"/>
                <a:ea typeface="Work Sans"/>
                <a:cs typeface="Work Sans"/>
                <a:sym typeface="Work Sans"/>
              </a:rPr>
              <a:t>Unity Park</a:t>
            </a:r>
          </a:p>
          <a:p>
            <a:pPr algn="l">
              <a:lnSpc>
                <a:spcPts val="2236"/>
              </a:lnSpc>
              <a:spcBef>
                <a:spcPct val="0"/>
              </a:spcBef>
            </a:pPr>
            <a:r>
              <a:rPr lang="en-US" sz="2236">
                <a:solidFill>
                  <a:srgbClr val="4268A0"/>
                </a:solidFill>
                <a:latin typeface="Work Sans"/>
                <a:ea typeface="Work Sans"/>
                <a:cs typeface="Work Sans"/>
                <a:sym typeface="Work Sans"/>
              </a:rPr>
              <a:t>The Ridge Encore</a:t>
            </a:r>
          </a:p>
          <a:p>
            <a:pPr algn="l">
              <a:lnSpc>
                <a:spcPts val="2236"/>
              </a:lnSpc>
              <a:spcBef>
                <a:spcPct val="0"/>
              </a:spcBef>
            </a:pPr>
            <a:r>
              <a:rPr lang="en-US" sz="2236">
                <a:solidFill>
                  <a:srgbClr val="4268A0"/>
                </a:solidFill>
                <a:latin typeface="Work Sans"/>
                <a:ea typeface="Work Sans"/>
                <a:cs typeface="Work Sans"/>
                <a:sym typeface="Work Sans"/>
              </a:rPr>
              <a:t>Gard Vintners</a:t>
            </a:r>
          </a:p>
          <a:p>
            <a:pPr algn="l">
              <a:lnSpc>
                <a:spcPts val="2236"/>
              </a:lnSpc>
              <a:spcBef>
                <a:spcPct val="0"/>
              </a:spcBef>
            </a:pPr>
          </a:p>
          <a:p>
            <a:pPr algn="l">
              <a:lnSpc>
                <a:spcPts val="2236"/>
              </a:lnSpc>
              <a:spcBef>
                <a:spcPct val="0"/>
              </a:spcBef>
            </a:pPr>
            <a:r>
              <a:rPr lang="en-US" b="true" sz="2236">
                <a:solidFill>
                  <a:srgbClr val="4268A0"/>
                </a:solidFill>
                <a:latin typeface="Work Sans Bold"/>
                <a:ea typeface="Work Sans Bold"/>
                <a:cs typeface="Work Sans Bold"/>
                <a:sym typeface="Work Sans Bold"/>
              </a:rPr>
              <a:t>Total Industry Speakers:</a:t>
            </a:r>
            <a:r>
              <a:rPr lang="en-US" sz="2236">
                <a:solidFill>
                  <a:srgbClr val="4268A0"/>
                </a:solidFill>
                <a:latin typeface="Work Sans"/>
                <a:ea typeface="Work Sans"/>
                <a:cs typeface="Work Sans"/>
                <a:sym typeface="Work Sans"/>
              </a:rPr>
              <a:t> 15</a:t>
            </a:r>
          </a:p>
          <a:p>
            <a:pPr algn="l">
              <a:lnSpc>
                <a:spcPts val="2236"/>
              </a:lnSpc>
              <a:spcBef>
                <a:spcPct val="0"/>
              </a:spcBef>
            </a:pPr>
          </a:p>
          <a:p>
            <a:pPr algn="l">
              <a:lnSpc>
                <a:spcPts val="2236"/>
              </a:lnSpc>
              <a:spcBef>
                <a:spcPct val="0"/>
              </a:spcBef>
            </a:pPr>
            <a:r>
              <a:rPr lang="en-US" b="true" sz="2236">
                <a:solidFill>
                  <a:srgbClr val="4268A0"/>
                </a:solidFill>
                <a:latin typeface="Work Sans Bold"/>
                <a:ea typeface="Work Sans Bold"/>
                <a:cs typeface="Work Sans Bold"/>
                <a:sym typeface="Work Sans Bold"/>
              </a:rPr>
              <a:t>Total Attendance:</a:t>
            </a:r>
            <a:r>
              <a:rPr lang="en-US" sz="2236">
                <a:solidFill>
                  <a:srgbClr val="4268A0"/>
                </a:solidFill>
                <a:latin typeface="Work Sans"/>
                <a:ea typeface="Work Sans"/>
                <a:cs typeface="Work Sans"/>
                <a:sym typeface="Work Sans"/>
              </a:rPr>
              <a:t> 70</a:t>
            </a:r>
          </a:p>
          <a:p>
            <a:pPr algn="l">
              <a:lnSpc>
                <a:spcPts val="2236"/>
              </a:lnSpc>
              <a:spcBef>
                <a:spcPct val="0"/>
              </a:spcBef>
            </a:pPr>
          </a:p>
          <a:p>
            <a:pPr algn="l">
              <a:lnSpc>
                <a:spcPts val="2236"/>
              </a:lnSpc>
              <a:spcBef>
                <a:spcPct val="0"/>
              </a:spcBef>
            </a:pPr>
            <a:r>
              <a:rPr lang="en-US" b="true" sz="2236">
                <a:solidFill>
                  <a:srgbClr val="4268A0"/>
                </a:solidFill>
                <a:latin typeface="Work Sans Bold"/>
                <a:ea typeface="Work Sans Bold"/>
                <a:cs typeface="Work Sans Bold"/>
                <a:sym typeface="Work Sans Bold"/>
              </a:rPr>
              <a:t>Breakdown of Attendees:</a:t>
            </a:r>
          </a:p>
          <a:p>
            <a:pPr algn="l">
              <a:lnSpc>
                <a:spcPts val="2236"/>
              </a:lnSpc>
              <a:spcBef>
                <a:spcPct val="0"/>
              </a:spcBef>
            </a:pPr>
            <a:r>
              <a:rPr lang="en-US" sz="2236">
                <a:solidFill>
                  <a:srgbClr val="4268A0"/>
                </a:solidFill>
                <a:latin typeface="Work Sans"/>
                <a:ea typeface="Work Sans"/>
                <a:cs typeface="Work Sans"/>
                <a:sym typeface="Work Sans"/>
              </a:rPr>
              <a:t>Ellensburg = 41, Thorp = 19, Cle Elum/Roslyn = 10, 6 Adult Chaperones</a:t>
            </a:r>
          </a:p>
          <a:p>
            <a:pPr algn="l">
              <a:lnSpc>
                <a:spcPts val="2236"/>
              </a:lnSpc>
              <a:spcBef>
                <a:spcPct val="0"/>
              </a:spcBef>
            </a:pPr>
          </a:p>
          <a:p>
            <a:pPr algn="l">
              <a:lnSpc>
                <a:spcPts val="2236"/>
              </a:lnSpc>
              <a:spcBef>
                <a:spcPct val="0"/>
              </a:spcBef>
            </a:pPr>
            <a:r>
              <a:rPr lang="en-US" b="true" sz="2236">
                <a:solidFill>
                  <a:srgbClr val="4268A0"/>
                </a:solidFill>
                <a:latin typeface="Work Sans Bold"/>
                <a:ea typeface="Work Sans Bold"/>
                <a:cs typeface="Work Sans Bold"/>
                <a:sym typeface="Work Sans Bold"/>
              </a:rPr>
              <a:t>Lunch Keynote:</a:t>
            </a:r>
            <a:r>
              <a:rPr lang="en-US" sz="2236">
                <a:solidFill>
                  <a:srgbClr val="4268A0"/>
                </a:solidFill>
                <a:latin typeface="Work Sans"/>
                <a:ea typeface="Work Sans"/>
                <a:cs typeface="Work Sans"/>
                <a:sym typeface="Work Sans"/>
              </a:rPr>
              <a:t> </a:t>
            </a:r>
          </a:p>
          <a:p>
            <a:pPr algn="l">
              <a:lnSpc>
                <a:spcPts val="2236"/>
              </a:lnSpc>
              <a:spcBef>
                <a:spcPct val="0"/>
              </a:spcBef>
            </a:pPr>
            <a:r>
              <a:rPr lang="en-US" sz="2236">
                <a:solidFill>
                  <a:srgbClr val="4268A0"/>
                </a:solidFill>
                <a:latin typeface="Work Sans"/>
                <a:ea typeface="Work Sans"/>
                <a:cs typeface="Work Sans"/>
                <a:sym typeface="Work Sans"/>
              </a:rPr>
              <a:t>S</a:t>
            </a:r>
            <a:r>
              <a:rPr lang="en-US" sz="2236">
                <a:solidFill>
                  <a:srgbClr val="4268A0"/>
                </a:solidFill>
                <a:latin typeface="Work Sans"/>
                <a:ea typeface="Work Sans"/>
                <a:cs typeface="Work Sans"/>
                <a:sym typeface="Work Sans"/>
              </a:rPr>
              <a:t>uncadia Resort - Kasey Scott | Tate Creative - Jessica Tate</a:t>
            </a:r>
          </a:p>
        </p:txBody>
      </p:sp>
      <p:sp>
        <p:nvSpPr>
          <p:cNvPr name="Freeform 13" id="13"/>
          <p:cNvSpPr/>
          <p:nvPr/>
        </p:nvSpPr>
        <p:spPr>
          <a:xfrm flipH="false" flipV="false" rot="0">
            <a:off x="14974324" y="465575"/>
            <a:ext cx="2824124" cy="2030780"/>
          </a:xfrm>
          <a:custGeom>
            <a:avLst/>
            <a:gdLst/>
            <a:ahLst/>
            <a:cxnLst/>
            <a:rect r="r" b="b" t="t" l="l"/>
            <a:pathLst>
              <a:path h="2030780" w="2824124">
                <a:moveTo>
                  <a:pt x="0" y="0"/>
                </a:moveTo>
                <a:lnTo>
                  <a:pt x="2824125" y="0"/>
                </a:lnTo>
                <a:lnTo>
                  <a:pt x="2824125" y="2030780"/>
                </a:lnTo>
                <a:lnTo>
                  <a:pt x="0" y="2030780"/>
                </a:lnTo>
                <a:lnTo>
                  <a:pt x="0" y="0"/>
                </a:lnTo>
                <a:close/>
              </a:path>
            </a:pathLst>
          </a:custGeom>
          <a:blipFill>
            <a:blip r:embed="rId4"/>
            <a:stretch>
              <a:fillRect l="0" t="0" r="0" b="0"/>
            </a:stretch>
          </a:blipFill>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F2C2009DB2C36468D61882CFF75602A" ma:contentTypeVersion="21" ma:contentTypeDescription="Create a new document." ma:contentTypeScope="" ma:versionID="e5ba981186180b1aa63ce0a6bfbc1d76">
  <xsd:schema xmlns:xsd="http://www.w3.org/2001/XMLSchema" xmlns:xs="http://www.w3.org/2001/XMLSchema" xmlns:p="http://schemas.microsoft.com/office/2006/metadata/properties" xmlns:ns2="438868ec-0b64-46cd-9643-6d4960a55278" xmlns:ns3="40120553-a029-4f97-b6fe-f8c15136d40e" targetNamespace="http://schemas.microsoft.com/office/2006/metadata/properties" ma:root="true" ma:fieldsID="660280abfbdfcabd87ba9e7c16cfcbce" ns2:_="" ns3:_="">
    <xsd:import namespace="438868ec-0b64-46cd-9643-6d4960a55278"/>
    <xsd:import namespace="40120553-a029-4f97-b6fe-f8c15136d4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TaxCatchAll" minOccurs="0"/>
                <xsd:element ref="ns2:lcf76f155ced4ddcb4097134ff3c332f" minOccurs="0"/>
                <xsd:element ref="ns2:MediaLengthInSeconds" minOccurs="0"/>
                <xsd:element ref="ns3:SharedWithUsers" minOccurs="0"/>
                <xsd:element ref="ns3:SharedWithDetails"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8868ec-0b64-46cd-9643-6d4960a552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15a24340-f212-4c6d-a913-7848920fea84" ma:termSetId="09814cd3-568e-fe90-9814-8d621ff8fb84" ma:anchorId="fba54fb3-c3e1-fe81-a776-ca4b69148c4d" ma:open="true" ma:isKeyword="false">
      <xsd:complexType>
        <xsd:sequence>
          <xsd:element ref="pc:Terms" minOccurs="0" maxOccurs="1"/>
        </xsd:sequence>
      </xsd:complex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0120553-a029-4f97-b6fe-f8c15136d40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ad6dc20e-4c1c-41f4-b020-be4f97ad97b6}" ma:internalName="TaxCatchAll" ma:showField="CatchAllData" ma:web="40120553-a029-4f97-b6fe-f8c15136d40e">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8868ec-0b64-46cd-9643-6d4960a55278">
      <Terms xmlns="http://schemas.microsoft.com/office/infopath/2007/PartnerControls"/>
    </lcf76f155ced4ddcb4097134ff3c332f>
    <TaxCatchAll xmlns="40120553-a029-4f97-b6fe-f8c15136d40e" xsi:nil="true"/>
  </documentManagement>
</p:properties>
</file>

<file path=customXml/itemProps1.xml><?xml version="1.0" encoding="utf-8"?>
<ds:datastoreItem xmlns:ds="http://schemas.openxmlformats.org/officeDocument/2006/customXml" ds:itemID="{1E35636F-D13A-4A3A-B7BC-606B5796235F}"/>
</file>

<file path=customXml/itemProps2.xml><?xml version="1.0" encoding="utf-8"?>
<ds:datastoreItem xmlns:ds="http://schemas.openxmlformats.org/officeDocument/2006/customXml" ds:itemID="{E492911E-1824-4730-AAD9-9E2D3B0B91DA}"/>
</file>

<file path=customXml/itemProps3.xml><?xml version="1.0" encoding="utf-8"?>
<ds:datastoreItem xmlns:ds="http://schemas.openxmlformats.org/officeDocument/2006/customXml" ds:itemID="{8DC4C761-4827-47D5-AEA9-E1247D04D90D}"/>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Kittitas County Youth- WCCE</dc:title>
  <cp:revision>1</cp:revision>
  <dcterms:created xsi:type="dcterms:W3CDTF">2006-08-16T00:00:00Z</dcterms:created>
  <dcterms:modified xsi:type="dcterms:W3CDTF">2011-08-01T06:04:30Z</dcterms:modified>
  <dc:identifier>DAHK4NPvuWA</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0x0101003F2C2009DB2C36468D61882CFF75602A</vt:lpwstr>
  </property>
</Properties>
</file>